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3" r:id="rId2"/>
  </p:sldMasterIdLst>
  <p:notesMasterIdLst>
    <p:notesMasterId r:id="rId30"/>
  </p:notesMasterIdLst>
  <p:handoutMasterIdLst>
    <p:handoutMasterId r:id="rId31"/>
  </p:handoutMasterIdLst>
  <p:sldIdLst>
    <p:sldId id="258" r:id="rId3"/>
    <p:sldId id="259" r:id="rId4"/>
    <p:sldId id="260" r:id="rId5"/>
    <p:sldId id="284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1" r:id="rId17"/>
    <p:sldId id="287" r:id="rId18"/>
    <p:sldId id="274" r:id="rId19"/>
    <p:sldId id="277" r:id="rId20"/>
    <p:sldId id="288" r:id="rId21"/>
    <p:sldId id="276" r:id="rId22"/>
    <p:sldId id="278" r:id="rId23"/>
    <p:sldId id="279" r:id="rId24"/>
    <p:sldId id="280" r:id="rId25"/>
    <p:sldId id="282" r:id="rId26"/>
    <p:sldId id="283" r:id="rId27"/>
    <p:sldId id="285" r:id="rId28"/>
    <p:sldId id="286" r:id="rId29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FF0000"/>
    <a:srgbClr val="0432FF"/>
    <a:srgbClr val="FF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80267"/>
  </p:normalViewPr>
  <p:slideViewPr>
    <p:cSldViewPr snapToGrid="0" snapToObjects="1">
      <p:cViewPr varScale="1">
        <p:scale>
          <a:sx n="93" d="100"/>
          <a:sy n="93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C2821F9-CE2D-B241-AFD5-9CCD08E8A14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0FB0B4-096A-614B-B189-A93844BFB0B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nb-NO"/>
              <a:t>02.10.2019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CBBB9-0653-874A-9C7C-34D91BD8B61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nb-NO"/>
              <a:t>Morén-Duolljá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03C1EE-6B88-FF4A-ACF7-CD0A71E4A8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3438A7-5F4E-3544-A30C-3DD197B6346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04817434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nb-NO"/>
              <a:t>02.10.2019</a:t>
            </a:r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nb-NO"/>
              <a:t>Morén-Duolljá</a:t>
            </a:r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52F0D6-F3CA-9244-87F9-C377494E171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84041874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5B52F-2DBF-5248-8727-868C9784E1A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9A91CA-2C77-5145-BD10-22041B084D6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1991509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...brukes et lokativ singularis substantiv også med et genitiv demonstrativ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11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B180B-A6AB-CF4C-A693-000C7E6F4B4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04773-970F-7747-BE12-120895EBB67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3854387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b-NO" dirty="0"/>
              <a:t>... brukes et ablativ singularis substantiv IKKE med et genitiv demonstrativ, men med et partitiv  demonstrativ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Det er det som er den tradisjonelle beskrivelsen.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12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457389-A9D6-2548-AEDA-79B99DB438C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662E83-EF2A-744C-A38F-EDD6E8A1771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42299932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Når man ser på grunntall ser man et lignende system.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Genitiv med genitiv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Genitiv med allativ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Og partitiv med ablativ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MEN...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Hva er det som skjer her?!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13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26973B-E59D-1946-B0D4-19666579F29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3CE80-FB29-1746-BD6B-BB64DE7FF9F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3057093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1) Predikative </a:t>
            </a:r>
            <a:r>
              <a:rPr lang="nb-NO" dirty="0" err="1"/>
              <a:t>demonstrativer</a:t>
            </a:r>
            <a:r>
              <a:rPr lang="nb-NO" dirty="0"/>
              <a:t> og grunntall har NESTEN et annet system enn attributive tilsvarende.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2) </a:t>
            </a:r>
            <a:r>
              <a:rPr lang="nb-NO" dirty="0" err="1"/>
              <a:t>Gentiv</a:t>
            </a:r>
            <a:r>
              <a:rPr lang="nb-NO" dirty="0"/>
              <a:t> + genitiv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3) </a:t>
            </a:r>
            <a:r>
              <a:rPr lang="nb-NO" dirty="0" err="1"/>
              <a:t>Gentiv</a:t>
            </a:r>
            <a:r>
              <a:rPr lang="nb-NO" dirty="0"/>
              <a:t> + allativ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4) </a:t>
            </a:r>
            <a:r>
              <a:rPr lang="nb-NO" dirty="0" err="1"/>
              <a:t>Gentiv</a:t>
            </a:r>
            <a:r>
              <a:rPr lang="nb-NO" dirty="0"/>
              <a:t> + lokativ + lokativ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5) Partitiv + ablativ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Man må anerkjenne at:</a:t>
            </a:r>
            <a:br>
              <a:rPr lang="nb-NO" dirty="0"/>
            </a:br>
            <a:r>
              <a:rPr lang="nb-NO" dirty="0"/>
              <a:t>1) Genitiv + lokativ ser litt merkelig ut siden man må ha ulike analyser.</a:t>
            </a:r>
            <a:br>
              <a:rPr lang="nb-NO" dirty="0"/>
            </a:br>
            <a:r>
              <a:rPr lang="nb-NO" dirty="0"/>
              <a:t>2) Partitiv er litt merkelig her. Hvorfor partitiv? </a:t>
            </a:r>
            <a:r>
              <a:rPr lang="nb-NO" dirty="0" err="1"/>
              <a:t>Spiik</a:t>
            </a:r>
            <a:r>
              <a:rPr lang="nb-NO" dirty="0"/>
              <a:t> sier det er fordi partitiv er ett "gammelt </a:t>
            </a:r>
            <a:r>
              <a:rPr lang="nb-NO" dirty="0" err="1"/>
              <a:t>från</a:t>
            </a:r>
            <a:r>
              <a:rPr lang="nb-NO" dirty="0"/>
              <a:t>-kasus", men det forteller ingenting om hvorfor dette gammelt kasuset brukes i </a:t>
            </a:r>
            <a:r>
              <a:rPr lang="nb-NO" dirty="0" err="1"/>
              <a:t>bøyningsystemet</a:t>
            </a:r>
            <a:r>
              <a:rPr lang="nb-NO" dirty="0"/>
              <a:t> til </a:t>
            </a:r>
            <a:r>
              <a:rPr lang="nb-NO" dirty="0" err="1"/>
              <a:t>modern</a:t>
            </a:r>
            <a:r>
              <a:rPr lang="nb-NO" dirty="0"/>
              <a:t> </a:t>
            </a:r>
            <a:r>
              <a:rPr lang="nb-NO" dirty="0" err="1"/>
              <a:t>lulesamisk</a:t>
            </a:r>
            <a:r>
              <a:rPr lang="nb-NO" dirty="0"/>
              <a:t> KUN i attributiv stilling foran ablativ kasus?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14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D2F693-C5C3-2846-BDA3-E846CE1858D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CC9DC-7C3D-F44C-B3AE-BC862291C38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42045334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Genitiv + genitiv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Genitiv + allativ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 err="1"/>
              <a:t>Gentiv</a:t>
            </a:r>
            <a:r>
              <a:rPr lang="nb-NO" dirty="0"/>
              <a:t> + lokativ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Det er </a:t>
            </a:r>
            <a:r>
              <a:rPr lang="nb-NO" dirty="0" err="1"/>
              <a:t>demonstrativet</a:t>
            </a:r>
            <a:r>
              <a:rPr lang="nb-NO" dirty="0"/>
              <a:t> foran lokativ kasus som "overføres" til den </a:t>
            </a:r>
            <a:r>
              <a:rPr lang="nb-NO" dirty="0" err="1"/>
              <a:t>lulesamiske</a:t>
            </a:r>
            <a:r>
              <a:rPr lang="nb-NO" dirty="0"/>
              <a:t> beskrivelsen.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Legg merke til at nordsamisk skiller ikke mellom lokativ and ablativ kasus, så en "partitiv" form kan ikke vises 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15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824304-BF48-DB4C-B734-CA2A8F5FE7C8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77E80A-1181-EE4A-B291-F5786079029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41437133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Før vi går videre er det viktig å peke på en interessant og avgjørende observasjon!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Sørsamisk har forskjellige former til predikative og attributive </a:t>
            </a:r>
            <a:r>
              <a:rPr lang="nb-NO" dirty="0" err="1"/>
              <a:t>demonstrativer</a:t>
            </a:r>
            <a:r>
              <a:rPr lang="nb-NO" dirty="0"/>
              <a:t>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Gen + 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Gen + </a:t>
            </a:r>
            <a:r>
              <a:rPr lang="nb-NO" dirty="0" err="1"/>
              <a:t>allat</a:t>
            </a: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Lok + lok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 err="1"/>
              <a:t>Ablat</a:t>
            </a:r>
            <a:r>
              <a:rPr lang="nb-NO" dirty="0"/>
              <a:t> + </a:t>
            </a:r>
            <a:r>
              <a:rPr lang="nb-NO" dirty="0" err="1"/>
              <a:t>ablat</a:t>
            </a:r>
            <a:endParaRPr lang="nb-NO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HOVEDPOENGENE: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1) Lokativ har "n"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2) Ablativ har "t"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3) </a:t>
            </a:r>
            <a:r>
              <a:rPr lang="nb-NO" dirty="0" err="1"/>
              <a:t>Demonstrativer</a:t>
            </a:r>
            <a:r>
              <a:rPr lang="nb-NO" dirty="0"/>
              <a:t> og grunntall i lokativ og ablativ har ulike former avhengig av stillingen - predikativ eller attributiv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16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2BC80C-E8B9-9E4F-8F13-8182D8DB50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823E0-651F-6040-9ACC-783C97A7147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6466381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Her finnes det minst to dialektale varianter!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Vi begynner med det som står i grammatikken (dvs. </a:t>
            </a:r>
            <a:r>
              <a:rPr lang="nb-NO" dirty="0" err="1"/>
              <a:t>Bergsland</a:t>
            </a:r>
            <a:r>
              <a:rPr lang="nb-NO" dirty="0"/>
              <a:t>) og GT!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Det er det samme som </a:t>
            </a:r>
            <a:r>
              <a:rPr lang="nb-NO" dirty="0" err="1"/>
              <a:t>demonstrativer</a:t>
            </a:r>
            <a:r>
              <a:rPr lang="nb-NO" dirty="0"/>
              <a:t>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ALLE disse er singularis!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17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2BC80C-E8B9-9E4F-8F13-8182D8DB50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823E0-651F-6040-9ACC-783C97A7147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31891295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Bruk av genitiv med et allativ substantiv (som nordsamisk)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Forskjellige former til predikativ og attributiv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Lokativ har "n", og sørsamisk har en ekstra "s" i predikativ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Ablativ har "t/d", med en ekstra "s" i predikativ i begge språk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 err="1"/>
              <a:t>Lulesamisk</a:t>
            </a:r>
            <a:r>
              <a:rPr lang="nb-NO" dirty="0"/>
              <a:t> har en fonologisk regel som sletter "t" etter "s" i sluttet av et ord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18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97A68A-4540-3C4A-A05E-258A88F5AF4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9775B7-7B96-8542-AF51-8D03341783F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4212652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Her ser jeg kun på grunntallet og substantivet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Attributiv grunntall ser ut som nominativ singularis!?!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Ellers…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Et helt annet system enn den tradisjonelle beskrivelsen, LS og 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19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2BC80C-E8B9-9E4F-8F13-8182D8DB506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823E0-651F-6040-9ACC-783C97A7147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14492230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20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B9DB99-5A94-0D4F-8461-48DA9B06F89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8F61E8-FAA1-F443-BA82-28DE00B5A23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2389498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Før jeg begynner må jeg flere bemerkninger/</a:t>
            </a:r>
            <a:r>
              <a:rPr lang="nb-NO" dirty="0" err="1"/>
              <a:t>caveats</a:t>
            </a:r>
            <a:r>
              <a:rPr lang="nb-NO" dirty="0"/>
              <a:t>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3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E07CA-F23E-D64C-8632-A18FEEA6E27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44B00-3447-AE48-9E62-567129D2214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2890270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21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2C0E5F-BA9D-1248-A647-8FA12189B41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7BBC07-FBC1-4D49-8191-35C97890F89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5432879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22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6357A-69DE-E949-93A6-43DE2796F7C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F18FC6-E50E-7A46-9F51-D114E4A9607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4029458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23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A524A5-40D3-DC4E-923A-76FCC0EA3AD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68C58-600A-4B46-9371-D4486BC4F0A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1877001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24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1E3A8-FE36-5A48-B50E-86F6C644064F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DFC3B-2502-974B-876F-94EB46709D0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17925446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25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88F500-4D5B-904D-8A2A-5E52DD2CB94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72920F-DFD4-3A45-B347-AD1E5DBFBCE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28924607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26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1970F-260C-C746-853B-E735852C209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F1F85B-CED6-144A-9ECD-829AEDF5848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33606961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27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96242A-77E6-6E45-9DC5-9C0959729B1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6BB620-54EE-6644-9E30-CF9A05F942D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2151874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4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BBEA73-3352-3344-8D7D-5FC1A685EB5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ACF81-5666-724C-B776-493E1C5C793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1341914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Singularis og pluralis grammatisk tall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7 </a:t>
            </a:r>
            <a:r>
              <a:rPr lang="nb-NO" dirty="0" err="1"/>
              <a:t>hovedkasuser</a:t>
            </a:r>
            <a:r>
              <a:rPr lang="nb-NO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Det er ingenting som skulle være overraskende hvis man vet litt om samiske språk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Det eneste er at jeg bruker riktige navn for </a:t>
            </a:r>
            <a:r>
              <a:rPr lang="nb-NO" dirty="0" err="1"/>
              <a:t>stedskasuene</a:t>
            </a:r>
            <a:r>
              <a:rPr lang="nb-NO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5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BAE938-8CAD-CE44-B1F2-1C1A5FD4152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323D9A-3BBE-5840-B2BA-061700BC593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547815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Når man ser på </a:t>
            </a:r>
            <a:r>
              <a:rPr lang="nb-NO" dirty="0" err="1"/>
              <a:t>demonstrativer</a:t>
            </a:r>
            <a:r>
              <a:rPr lang="nb-NO" dirty="0"/>
              <a:t> i predikativ stilling,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Ser man flere avvik fra substantivene, men de er ikke så uforventede.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Nominativ singularis har "t" som ikke er vanlig.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Allativ singularis har "s" i stedet for "j". Dette finnes i noen kontekster, men er ikke vanlig.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Flere celler har en ekstra vokal som ikke er vanlig.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Men ellers ligner disse ordene på andre beslektede ord, og man må bare huske formene som er avvikende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6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D2DC4-959A-AE4C-874C-E6DE06106D0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B5D0AF-785A-7F42-A4C5-E4C716BF9E6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893404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Når man ser på attributive </a:t>
            </a:r>
            <a:r>
              <a:rPr lang="nb-NO" dirty="0" err="1"/>
              <a:t>demonstrativer</a:t>
            </a:r>
            <a:r>
              <a:rPr lang="nb-NO" dirty="0"/>
              <a:t> i "pluralis", ser man at…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De har den samme formen som i predikativ stilling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nb-NO" dirty="0"/>
              <a:t>Utenom "genitiv", som ikke finnes i predikativ stilling.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OG…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De samme endelsene som predikative substantiv.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7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3FE97-3314-7C4E-B901-271DE20F608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ACB3D-774B-6A47-917E-758F39D51A9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3219101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MEN, når man ser på </a:t>
            </a:r>
            <a:r>
              <a:rPr lang="nb-NO" b="1" u="sng" dirty="0"/>
              <a:t>attributive</a:t>
            </a:r>
            <a:r>
              <a:rPr lang="nb-NO" dirty="0"/>
              <a:t> </a:t>
            </a:r>
            <a:r>
              <a:rPr lang="nb-NO" dirty="0" err="1"/>
              <a:t>demonstrativer</a:t>
            </a:r>
            <a:r>
              <a:rPr lang="nb-NO" dirty="0"/>
              <a:t> i </a:t>
            </a:r>
            <a:r>
              <a:rPr lang="nb-NO" b="1" u="sng" dirty="0"/>
              <a:t>singularis</a:t>
            </a:r>
            <a:r>
              <a:rPr lang="nb-NO" dirty="0"/>
              <a:t>, ser man flere forskjeller mellom dem og </a:t>
            </a:r>
            <a:r>
              <a:rPr lang="nb-NO" dirty="0" err="1"/>
              <a:t>demonstrativer</a:t>
            </a:r>
            <a:r>
              <a:rPr lang="nb-NO" dirty="0"/>
              <a:t> i </a:t>
            </a:r>
            <a:r>
              <a:rPr lang="nb-NO" b="1" u="sng" dirty="0"/>
              <a:t>predikativ</a:t>
            </a:r>
            <a:r>
              <a:rPr lang="nb-NO" dirty="0"/>
              <a:t> stilling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Man ser også forskjeller mellom </a:t>
            </a:r>
            <a:r>
              <a:rPr lang="nb-NO" dirty="0" err="1"/>
              <a:t>emonstrativene</a:t>
            </a:r>
            <a:r>
              <a:rPr lang="nb-NO" dirty="0"/>
              <a:t> i predikativ stilling og substantiv!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HVORDAN kan man beskrive morfologien her?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Oppsummering: pluralis former er regelmessige, mens singularis former er delvis uforventede.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8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85CDA-9CD5-F24E-85D3-023B8A6AC1A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4B8DAA-C8FD-FA45-9F86-E82C0508FD8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1849165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Når man ser nærmere på stedskasusene og attributive </a:t>
            </a:r>
            <a:r>
              <a:rPr lang="nb-NO" dirty="0" err="1"/>
              <a:t>demonstrativer</a:t>
            </a:r>
            <a:r>
              <a:rPr lang="nb-NO" dirty="0"/>
              <a:t>, kan man spørre…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I utgangspunkt ser de </a:t>
            </a:r>
            <a:r>
              <a:rPr lang="nb-NO" b="1" dirty="0"/>
              <a:t>ikke</a:t>
            </a:r>
            <a:r>
              <a:rPr lang="nb-NO" dirty="0"/>
              <a:t> ut til å ha </a:t>
            </a:r>
            <a:r>
              <a:rPr lang="nb-NO" b="1" dirty="0"/>
              <a:t>kongruens med substantivet</a:t>
            </a:r>
            <a:r>
              <a:rPr lang="nb-NO" dirty="0"/>
              <a:t>… ellers?!?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9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FC50AC-FEAA-754E-B1B3-DB23358B512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FF9D18-1E0A-0D4D-A8D0-8B38DD882E2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1008581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nb-NO" dirty="0"/>
              <a:t>...brukes et allativ singularis substantiv med et genitiv demonstrativ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2F0D6-F3CA-9244-87F9-C377494E1714}" type="slidenum">
              <a:rPr lang="nb-NO" smtClean="0"/>
              <a:t>10</a:t>
            </a:fld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6EFFE-263B-434A-8182-F9199A022C95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r>
              <a:rPr lang="nb-NO"/>
              <a:t>02.10.2019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D07558-B0D2-884A-B860-1F21F87336E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nb-NO"/>
              <a:t>Morén-Duolljá</a:t>
            </a:r>
          </a:p>
        </p:txBody>
      </p:sp>
    </p:spTree>
    <p:extLst>
      <p:ext uri="{BB962C8B-B14F-4D97-AF65-F5344CB8AC3E}">
        <p14:creationId xmlns:p14="http://schemas.microsoft.com/office/powerpoint/2010/main" val="180933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6"/>
          <p:cNvSpPr>
            <a:spLocks noGrp="1"/>
          </p:cNvSpPr>
          <p:nvPr>
            <p:ph type="title"/>
          </p:nvPr>
        </p:nvSpPr>
        <p:spPr>
          <a:xfrm>
            <a:off x="737461" y="4439589"/>
            <a:ext cx="10515600" cy="64226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14529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208361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273456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61701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</p:spTree>
    <p:extLst>
      <p:ext uri="{BB962C8B-B14F-4D97-AF65-F5344CB8AC3E}">
        <p14:creationId xmlns:p14="http://schemas.microsoft.com/office/powerpoint/2010/main" val="1826922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60129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1091824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48591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627016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</p:spTree>
    <p:extLst>
      <p:ext uri="{BB962C8B-B14F-4D97-AF65-F5344CB8AC3E}">
        <p14:creationId xmlns:p14="http://schemas.microsoft.com/office/powerpoint/2010/main" val="567706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175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1010298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ktangel 10"/>
          <p:cNvSpPr/>
          <p:nvPr userDrawn="1"/>
        </p:nvSpPr>
        <p:spPr>
          <a:xfrm>
            <a:off x="0" y="4071257"/>
            <a:ext cx="12192000" cy="23658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4" name="Bild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256874"/>
            <a:ext cx="10707950" cy="105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07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468014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1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6"/>
          <p:cNvSpPr>
            <a:spLocks noGrp="1"/>
          </p:cNvSpPr>
          <p:nvPr>
            <p:ph type="title"/>
          </p:nvPr>
        </p:nvSpPr>
        <p:spPr>
          <a:xfrm>
            <a:off x="737461" y="4627418"/>
            <a:ext cx="10515600" cy="5996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nb-NO" b="1" dirty="0"/>
              <a:t>Bruce </a:t>
            </a:r>
            <a:r>
              <a:rPr lang="nb-NO" b="1" dirty="0" err="1"/>
              <a:t>Morén-Duolljá</a:t>
            </a:r>
            <a:endParaRPr lang="nb-NO" dirty="0"/>
          </a:p>
        </p:txBody>
      </p:sp>
      <p:sp>
        <p:nvSpPr>
          <p:cNvPr id="3" name="Tittel 6">
            <a:extLst>
              <a:ext uri="{FF2B5EF4-FFF2-40B4-BE49-F238E27FC236}">
                <a16:creationId xmlns:a16="http://schemas.microsoft.com/office/drawing/2014/main" id="{B887BB29-E969-564C-86A7-83E0805A1AC3}"/>
              </a:ext>
            </a:extLst>
          </p:cNvPr>
          <p:cNvSpPr txBox="1">
            <a:spLocks/>
          </p:cNvSpPr>
          <p:nvPr/>
        </p:nvSpPr>
        <p:spPr>
          <a:xfrm>
            <a:off x="737460" y="867508"/>
            <a:ext cx="10621419" cy="314493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7200" b="1" dirty="0" err="1"/>
              <a:t>Lulesamiske</a:t>
            </a:r>
            <a:r>
              <a:rPr lang="nb-NO" sz="7200" b="1" dirty="0"/>
              <a:t> </a:t>
            </a:r>
            <a:r>
              <a:rPr lang="nb-NO" sz="7200" b="1" dirty="0" err="1"/>
              <a:t>demonstrativer</a:t>
            </a:r>
            <a:r>
              <a:rPr lang="nb-NO" sz="7200" b="1" dirty="0"/>
              <a:t> og grunntall sett fra et sørsamisk perspektiv</a:t>
            </a:r>
            <a:endParaRPr lang="nb-NO" dirty="0"/>
          </a:p>
        </p:txBody>
      </p:sp>
      <p:sp>
        <p:nvSpPr>
          <p:cNvPr id="5" name="Tittel 6">
            <a:extLst>
              <a:ext uri="{FF2B5EF4-FFF2-40B4-BE49-F238E27FC236}">
                <a16:creationId xmlns:a16="http://schemas.microsoft.com/office/drawing/2014/main" id="{1F5B467F-B5E3-6440-8B41-3ACFC1115B9F}"/>
              </a:ext>
            </a:extLst>
          </p:cNvPr>
          <p:cNvSpPr txBox="1">
            <a:spLocks/>
          </p:cNvSpPr>
          <p:nvPr/>
        </p:nvSpPr>
        <p:spPr>
          <a:xfrm>
            <a:off x="5325384" y="5437760"/>
            <a:ext cx="5783893" cy="11054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3000" dirty="0" err="1"/>
              <a:t>Åarjelsaemien</a:t>
            </a:r>
            <a:r>
              <a:rPr lang="nb-NO" sz="3000" dirty="0"/>
              <a:t> </a:t>
            </a:r>
            <a:r>
              <a:rPr lang="nb-NO" sz="3000" dirty="0" err="1"/>
              <a:t>gïeledotkemebiejjieh</a:t>
            </a:r>
            <a:endParaRPr lang="nb-NO" sz="3000" dirty="0"/>
          </a:p>
          <a:p>
            <a:r>
              <a:rPr lang="nb-NO" sz="3000" dirty="0"/>
              <a:t>Levanger, 2.-4. oktober 2019</a:t>
            </a:r>
          </a:p>
        </p:txBody>
      </p:sp>
    </p:spTree>
    <p:extLst>
      <p:ext uri="{BB962C8B-B14F-4D97-AF65-F5344CB8AC3E}">
        <p14:creationId xmlns:p14="http://schemas.microsoft.com/office/powerpoint/2010/main" val="1482356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880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sz="2400" dirty="0"/>
              <a:t>Ifølge </a:t>
            </a:r>
            <a:r>
              <a:rPr lang="nb-NO" sz="2400" dirty="0" err="1"/>
              <a:t>Spiik</a:t>
            </a:r>
            <a:r>
              <a:rPr lang="nb-NO" sz="2400" dirty="0"/>
              <a:t> (1989) og alle </a:t>
            </a:r>
            <a:r>
              <a:rPr lang="nb-NO" sz="2400" dirty="0" err="1"/>
              <a:t>lulesamiske</a:t>
            </a:r>
            <a:r>
              <a:rPr lang="nb-NO" sz="2400" dirty="0"/>
              <a:t> læremidler, har </a:t>
            </a:r>
            <a:r>
              <a:rPr lang="nb-NO" sz="2400" dirty="0">
                <a:solidFill>
                  <a:srgbClr val="FF0000"/>
                </a:solidFill>
              </a:rPr>
              <a:t>det attributive </a:t>
            </a:r>
            <a:r>
              <a:rPr lang="nb-NO" sz="2400" dirty="0" err="1">
                <a:solidFill>
                  <a:srgbClr val="FF0000"/>
                </a:solidFill>
              </a:rPr>
              <a:t>demonstrativet</a:t>
            </a:r>
            <a:r>
              <a:rPr lang="nb-NO" sz="2400" dirty="0">
                <a:solidFill>
                  <a:srgbClr val="FF0000"/>
                </a:solidFill>
              </a:rPr>
              <a:t> "genitiv"</a:t>
            </a:r>
            <a:r>
              <a:rPr lang="nb-NO" sz="2400" dirty="0"/>
              <a:t> kasus når det er </a:t>
            </a:r>
            <a:r>
              <a:rPr lang="nb-NO" sz="2400" dirty="0">
                <a:solidFill>
                  <a:srgbClr val="0432FF"/>
                </a:solidFill>
              </a:rPr>
              <a:t>brukt med allativ singularis substantiv</a:t>
            </a: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Standardanalyse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2473588"/>
              </p:ext>
            </p:extLst>
          </p:nvPr>
        </p:nvGraphicFramePr>
        <p:xfrm>
          <a:off x="1325880" y="2519828"/>
          <a:ext cx="9416993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1089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247912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782943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chemeClr val="tx1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Genitiv"+"genitiv</a:t>
                      </a:r>
                      <a:r>
                        <a:rPr lang="nb-NO" sz="2400" b="0" dirty="0">
                          <a:solidFill>
                            <a:schemeClr val="tx1"/>
                          </a:solidFill>
                        </a:rPr>
                        <a:t>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chemeClr val="tx1"/>
                          </a:solidFill>
                        </a:rPr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dán</a:t>
                      </a:r>
                      <a:endParaRPr lang="nb-NO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nb-NO" sz="2400" b="1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1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1" dirty="0" err="1"/>
                        <a:t>+</a:t>
                      </a:r>
                      <a:r>
                        <a:rPr lang="nb-NO" sz="2400" b="1" dirty="0" err="1">
                          <a:solidFill>
                            <a:srgbClr val="0432FF"/>
                          </a:solidFill>
                        </a:rPr>
                        <a:t>allativ</a:t>
                      </a:r>
                      <a:r>
                        <a:rPr lang="nb-NO" sz="2400" b="1" dirty="0"/>
                        <a:t>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dási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endParaRPr lang="nb-NO" sz="2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>
                          <a:solidFill>
                            <a:srgbClr val="0432FF"/>
                          </a:solidFill>
                        </a:rPr>
                        <a:t>mánnáj</a:t>
                      </a:r>
                      <a:endParaRPr lang="nb-NO" sz="2400" b="1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D3FB9D4-25CA-9E4D-B712-DA96D14F3DA5}"/>
              </a:ext>
            </a:extLst>
          </p:cNvPr>
          <p:cNvSpPr/>
          <p:nvPr/>
        </p:nvSpPr>
        <p:spPr>
          <a:xfrm>
            <a:off x="4631576" y="3444240"/>
            <a:ext cx="6111297" cy="410836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101B57-7B4E-604B-AB79-DA58FD71AEA8}"/>
              </a:ext>
            </a:extLst>
          </p:cNvPr>
          <p:cNvSpPr/>
          <p:nvPr/>
        </p:nvSpPr>
        <p:spPr>
          <a:xfrm>
            <a:off x="8898833" y="3904245"/>
            <a:ext cx="1844040" cy="403025"/>
          </a:xfrm>
          <a:prstGeom prst="rect">
            <a:avLst/>
          </a:prstGeom>
          <a:solidFill>
            <a:srgbClr val="0432FF">
              <a:alpha val="20392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89D81C-DE9C-024E-99D7-F489CA279089}"/>
              </a:ext>
            </a:extLst>
          </p:cNvPr>
          <p:cNvSpPr/>
          <p:nvPr/>
        </p:nvSpPr>
        <p:spPr>
          <a:xfrm>
            <a:off x="1361738" y="3904244"/>
            <a:ext cx="1220096" cy="403025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2E884A-7D18-3343-A37E-51AC3D95B56B}"/>
              </a:ext>
            </a:extLst>
          </p:cNvPr>
          <p:cNvSpPr/>
          <p:nvPr/>
        </p:nvSpPr>
        <p:spPr>
          <a:xfrm>
            <a:off x="7126639" y="3904245"/>
            <a:ext cx="1772194" cy="444383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39907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1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880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sz="2400" dirty="0"/>
              <a:t>Ifølge </a:t>
            </a:r>
            <a:r>
              <a:rPr lang="nb-NO" sz="2400" dirty="0" err="1"/>
              <a:t>Spiik</a:t>
            </a:r>
            <a:r>
              <a:rPr lang="nb-NO" sz="2400" dirty="0"/>
              <a:t> (1989) og alle </a:t>
            </a:r>
            <a:r>
              <a:rPr lang="nb-NO" sz="2400" dirty="0" err="1"/>
              <a:t>lulesamiske</a:t>
            </a:r>
            <a:r>
              <a:rPr lang="nb-NO" sz="2400" dirty="0"/>
              <a:t> læremidler, har </a:t>
            </a:r>
            <a:r>
              <a:rPr lang="nb-NO" sz="2400" dirty="0">
                <a:solidFill>
                  <a:srgbClr val="FF0000"/>
                </a:solidFill>
              </a:rPr>
              <a:t>det attributive </a:t>
            </a:r>
            <a:r>
              <a:rPr lang="nb-NO" sz="2400" dirty="0" err="1">
                <a:solidFill>
                  <a:srgbClr val="FF0000"/>
                </a:solidFill>
              </a:rPr>
              <a:t>demonstrativet</a:t>
            </a:r>
            <a:r>
              <a:rPr lang="nb-NO" sz="2400" dirty="0">
                <a:solidFill>
                  <a:srgbClr val="FF0000"/>
                </a:solidFill>
              </a:rPr>
              <a:t> </a:t>
            </a:r>
            <a:r>
              <a:rPr lang="nb-NO" sz="2400" dirty="0"/>
              <a:t>også </a:t>
            </a:r>
            <a:r>
              <a:rPr lang="nb-NO" sz="2400" dirty="0">
                <a:solidFill>
                  <a:srgbClr val="FF0000"/>
                </a:solidFill>
              </a:rPr>
              <a:t>"genitiv"</a:t>
            </a:r>
            <a:r>
              <a:rPr lang="nb-NO" sz="2400" dirty="0"/>
              <a:t> kasus når det er </a:t>
            </a:r>
            <a:r>
              <a:rPr lang="nb-NO" sz="2400" dirty="0">
                <a:solidFill>
                  <a:srgbClr val="0432FF"/>
                </a:solidFill>
              </a:rPr>
              <a:t>brukt med lokativ singularis substantiv</a:t>
            </a: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Standardanalyse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8918032"/>
              </p:ext>
            </p:extLst>
          </p:nvPr>
        </p:nvGraphicFramePr>
        <p:xfrm>
          <a:off x="1325880" y="2519828"/>
          <a:ext cx="954024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616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2347097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782943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/>
                        <a:t>"</a:t>
                      </a:r>
                      <a:r>
                        <a:rPr lang="nb-NO" sz="2400" b="0" dirty="0" err="1"/>
                        <a:t>Genitiv"+"genitiv</a:t>
                      </a:r>
                      <a:r>
                        <a:rPr lang="nb-NO" sz="2400" b="0" dirty="0"/>
                        <a:t>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dán</a:t>
                      </a:r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máná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/>
                        <a:t>"</a:t>
                      </a:r>
                      <a:r>
                        <a:rPr lang="nb-NO" sz="2400" b="0" dirty="0" err="1"/>
                        <a:t>Genitiv"+allativ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dási</a:t>
                      </a:r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dán</a:t>
                      </a:r>
                      <a:endParaRPr lang="nb-NO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mánnáj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1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1" dirty="0" err="1"/>
                        <a:t>+</a:t>
                      </a:r>
                      <a:r>
                        <a:rPr lang="nb-NO" sz="2400" b="1" dirty="0" err="1">
                          <a:solidFill>
                            <a:srgbClr val="0432FF"/>
                          </a:solidFill>
                        </a:rPr>
                        <a:t>lokativ</a:t>
                      </a:r>
                      <a:r>
                        <a:rPr lang="nb-NO" sz="2400" b="1" dirty="0"/>
                        <a:t>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dánna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endParaRPr lang="nb-NO" sz="2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>
                          <a:solidFill>
                            <a:srgbClr val="0432FF"/>
                          </a:solidFill>
                        </a:rPr>
                        <a:t>mánán</a:t>
                      </a:r>
                      <a:endParaRPr lang="nb-NO" sz="2400" b="1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D3FB9D4-25CA-9E4D-B712-DA96D14F3DA5}"/>
              </a:ext>
            </a:extLst>
          </p:cNvPr>
          <p:cNvSpPr/>
          <p:nvPr/>
        </p:nvSpPr>
        <p:spPr>
          <a:xfrm>
            <a:off x="4892040" y="3465744"/>
            <a:ext cx="5974080" cy="410836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F4795B-A77D-D746-95E4-1F684BAD7B5B}"/>
              </a:ext>
            </a:extLst>
          </p:cNvPr>
          <p:cNvSpPr/>
          <p:nvPr/>
        </p:nvSpPr>
        <p:spPr>
          <a:xfrm>
            <a:off x="9022080" y="4379752"/>
            <a:ext cx="1844040" cy="410836"/>
          </a:xfrm>
          <a:prstGeom prst="rect">
            <a:avLst/>
          </a:prstGeom>
          <a:solidFill>
            <a:srgbClr val="0432FF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E00E12-6201-5D41-9050-5CA9C8310E2F}"/>
              </a:ext>
            </a:extLst>
          </p:cNvPr>
          <p:cNvSpPr/>
          <p:nvPr/>
        </p:nvSpPr>
        <p:spPr>
          <a:xfrm>
            <a:off x="7249886" y="3876580"/>
            <a:ext cx="1772194" cy="487932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E3C7FE-F5AE-214D-98A2-99705252414A}"/>
              </a:ext>
            </a:extLst>
          </p:cNvPr>
          <p:cNvSpPr/>
          <p:nvPr/>
        </p:nvSpPr>
        <p:spPr>
          <a:xfrm>
            <a:off x="1343809" y="4377062"/>
            <a:ext cx="1220097" cy="413525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74AD00-0F17-3E4E-8AEF-6EF643354D2F}"/>
              </a:ext>
            </a:extLst>
          </p:cNvPr>
          <p:cNvSpPr/>
          <p:nvPr/>
        </p:nvSpPr>
        <p:spPr>
          <a:xfrm>
            <a:off x="7249886" y="4377062"/>
            <a:ext cx="1772194" cy="436386"/>
          </a:xfrm>
          <a:prstGeom prst="rect">
            <a:avLst/>
          </a:prstGeom>
          <a:solidFill>
            <a:srgbClr val="FF0000">
              <a:alpha val="20392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978718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880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sz="2400" dirty="0"/>
              <a:t>Og ifølge </a:t>
            </a:r>
            <a:r>
              <a:rPr lang="nb-NO" sz="2400" dirty="0" err="1"/>
              <a:t>Grundström</a:t>
            </a:r>
            <a:r>
              <a:rPr lang="nb-NO" sz="2400" dirty="0"/>
              <a:t> (1946-1954), </a:t>
            </a:r>
            <a:r>
              <a:rPr lang="nb-NO" sz="2400" dirty="0" err="1"/>
              <a:t>Spiik</a:t>
            </a:r>
            <a:r>
              <a:rPr lang="nb-NO" sz="2400" dirty="0"/>
              <a:t> (1989) og alle </a:t>
            </a:r>
            <a:r>
              <a:rPr lang="nb-NO" sz="2400" dirty="0" err="1"/>
              <a:t>lulesamiske</a:t>
            </a:r>
            <a:r>
              <a:rPr lang="nb-NO" sz="2400" dirty="0"/>
              <a:t> læremidler, har </a:t>
            </a:r>
            <a:r>
              <a:rPr lang="nb-NO" sz="2400" dirty="0">
                <a:solidFill>
                  <a:srgbClr val="00B050"/>
                </a:solidFill>
              </a:rPr>
              <a:t>det attributive </a:t>
            </a:r>
            <a:r>
              <a:rPr lang="nb-NO" sz="2400" dirty="0" err="1">
                <a:solidFill>
                  <a:srgbClr val="00B050"/>
                </a:solidFill>
              </a:rPr>
              <a:t>demonstrativet</a:t>
            </a:r>
            <a:r>
              <a:rPr lang="nb-NO" sz="2400" dirty="0">
                <a:solidFill>
                  <a:srgbClr val="00B050"/>
                </a:solidFill>
              </a:rPr>
              <a:t> "partitiv" </a:t>
            </a:r>
            <a:r>
              <a:rPr lang="nb-NO" sz="2400" dirty="0"/>
              <a:t>kasus når det er </a:t>
            </a:r>
            <a:r>
              <a:rPr lang="nb-NO" sz="2400" dirty="0">
                <a:solidFill>
                  <a:srgbClr val="0432FF"/>
                </a:solidFill>
              </a:rPr>
              <a:t>brukt med ablativ singularis substantiv</a:t>
            </a: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r>
              <a:rPr lang="nb-NO" sz="2400" dirty="0"/>
              <a:t>Hvorfor </a:t>
            </a:r>
            <a:r>
              <a:rPr lang="nb-NO" sz="2400" dirty="0">
                <a:solidFill>
                  <a:srgbClr val="00B050"/>
                </a:solidFill>
              </a:rPr>
              <a:t>"partitiv"</a:t>
            </a:r>
            <a:r>
              <a:rPr lang="nb-NO" sz="2400" dirty="0"/>
              <a:t> kasus?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Standardanalyse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9344222"/>
              </p:ext>
            </p:extLst>
          </p:nvPr>
        </p:nvGraphicFramePr>
        <p:xfrm>
          <a:off x="1325880" y="2907755"/>
          <a:ext cx="954024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092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2362337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782943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/>
                        <a:t>"</a:t>
                      </a:r>
                      <a:r>
                        <a:rPr lang="nb-NO" sz="2400" b="0" dirty="0" err="1"/>
                        <a:t>Genitiv"+"genitiv</a:t>
                      </a:r>
                      <a:r>
                        <a:rPr lang="nb-NO" sz="2400" b="0" dirty="0"/>
                        <a:t>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/>
                        <a:t>dán</a:t>
                      </a:r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máná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/>
                        <a:t>"</a:t>
                      </a:r>
                      <a:r>
                        <a:rPr lang="nb-NO" sz="2400" b="0" dirty="0" err="1"/>
                        <a:t>Genitiv"+allativ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dási</a:t>
                      </a:r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mánnáj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/>
                        <a:t>"</a:t>
                      </a:r>
                      <a:r>
                        <a:rPr lang="nb-NO" sz="2400" b="0" dirty="0" err="1"/>
                        <a:t>Genitiv"+lokativ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dánna</a:t>
                      </a:r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mánán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>
                          <a:solidFill>
                            <a:srgbClr val="00B050"/>
                          </a:solidFill>
                        </a:rPr>
                        <a:t>"</a:t>
                      </a:r>
                      <a:r>
                        <a:rPr lang="nb-NO" sz="2400" b="1" dirty="0" err="1">
                          <a:solidFill>
                            <a:srgbClr val="00B050"/>
                          </a:solidFill>
                        </a:rPr>
                        <a:t>Partitiv"</a:t>
                      </a:r>
                      <a:r>
                        <a:rPr lang="nb-NO" sz="2400" b="1" dirty="0" err="1"/>
                        <a:t>+</a:t>
                      </a:r>
                      <a:r>
                        <a:rPr lang="nb-NO" sz="2400" b="1" dirty="0" err="1">
                          <a:solidFill>
                            <a:srgbClr val="0432FF"/>
                          </a:solidFill>
                        </a:rPr>
                        <a:t>ablativ</a:t>
                      </a:r>
                      <a:r>
                        <a:rPr lang="nb-NO" sz="2400" b="1" dirty="0"/>
                        <a:t>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dássta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>
                          <a:solidFill>
                            <a:srgbClr val="00B050"/>
                          </a:solidFill>
                        </a:rPr>
                        <a:t>dát</a:t>
                      </a:r>
                      <a:endParaRPr lang="nb-NO" sz="2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>
                          <a:solidFill>
                            <a:srgbClr val="0432FF"/>
                          </a:solidFill>
                        </a:rPr>
                        <a:t>mánás</a:t>
                      </a:r>
                      <a:endParaRPr lang="nb-NO" sz="2400" b="1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D3FB9D4-25CA-9E4D-B712-DA96D14F3DA5}"/>
              </a:ext>
            </a:extLst>
          </p:cNvPr>
          <p:cNvSpPr/>
          <p:nvPr/>
        </p:nvSpPr>
        <p:spPr>
          <a:xfrm>
            <a:off x="4876800" y="3841717"/>
            <a:ext cx="5989320" cy="410836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FADEBE-D2A5-E145-9A26-A82FD727D804}"/>
              </a:ext>
            </a:extLst>
          </p:cNvPr>
          <p:cNvSpPr/>
          <p:nvPr/>
        </p:nvSpPr>
        <p:spPr>
          <a:xfrm>
            <a:off x="9024730" y="5226271"/>
            <a:ext cx="1841390" cy="410836"/>
          </a:xfrm>
          <a:prstGeom prst="rect">
            <a:avLst/>
          </a:prstGeom>
          <a:solidFill>
            <a:srgbClr val="0432FF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0A9316-201D-2D42-889D-E862E6C787FF}"/>
              </a:ext>
            </a:extLst>
          </p:cNvPr>
          <p:cNvSpPr/>
          <p:nvPr/>
        </p:nvSpPr>
        <p:spPr>
          <a:xfrm>
            <a:off x="1325880" y="5214225"/>
            <a:ext cx="1278172" cy="410836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5761E3-4AEA-1843-8A33-6A309BAF3BCE}"/>
              </a:ext>
            </a:extLst>
          </p:cNvPr>
          <p:cNvSpPr/>
          <p:nvPr/>
        </p:nvSpPr>
        <p:spPr>
          <a:xfrm>
            <a:off x="7110454" y="5186515"/>
            <a:ext cx="914400" cy="450592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5DB0C2-0FE6-7243-A2B6-9FFD088E7C8E}"/>
              </a:ext>
            </a:extLst>
          </p:cNvPr>
          <p:cNvSpPr/>
          <p:nvPr/>
        </p:nvSpPr>
        <p:spPr>
          <a:xfrm>
            <a:off x="7255565" y="5196575"/>
            <a:ext cx="1769166" cy="440532"/>
          </a:xfrm>
          <a:prstGeom prst="rect">
            <a:avLst/>
          </a:prstGeom>
          <a:solidFill>
            <a:srgbClr val="00B05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481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3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880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sz="2400" b="1" dirty="0">
                <a:solidFill>
                  <a:srgbClr val="FF0000"/>
                </a:solidFill>
              </a:rPr>
              <a:t>Noen</a:t>
            </a:r>
            <a:r>
              <a:rPr lang="nb-NO" sz="2400" dirty="0"/>
              <a:t> attributive grunntall i singularis har </a:t>
            </a:r>
            <a:r>
              <a:rPr lang="nb-NO" sz="2400" dirty="0">
                <a:solidFill>
                  <a:srgbClr val="FF0000"/>
                </a:solidFill>
              </a:rPr>
              <a:t>IKKE</a:t>
            </a:r>
            <a:r>
              <a:rPr lang="nb-NO" sz="2400" dirty="0"/>
              <a:t> den samme formen som i predikativ heller</a:t>
            </a:r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r>
              <a:rPr lang="nb-NO" sz="2400" dirty="0"/>
              <a:t>Legg merke til at grunntallet har lokativ kasus i attributiv stilling foran et substantiv med lokativ kasus! Det må analyseres på en annen måte enn </a:t>
            </a:r>
            <a:r>
              <a:rPr lang="nb-NO" sz="2400" dirty="0" err="1"/>
              <a:t>demonstrativer</a:t>
            </a:r>
            <a:r>
              <a:rPr lang="nb-NO" sz="2400" dirty="0"/>
              <a:t>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og -analyse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4690494"/>
              </p:ext>
            </p:extLst>
          </p:nvPr>
        </p:nvGraphicFramePr>
        <p:xfrm>
          <a:off x="1325880" y="2519828"/>
          <a:ext cx="954024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137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247912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782943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/>
                        <a:t>"</a:t>
                      </a:r>
                      <a:r>
                        <a:rPr lang="nb-NO" sz="2400" b="0" dirty="0" err="1"/>
                        <a:t>Genitiv"+"genitiv</a:t>
                      </a:r>
                      <a:r>
                        <a:rPr lang="nb-NO" sz="2400" b="0" dirty="0"/>
                        <a:t>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gålmå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/>
                        <a:t>+allativ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gålmmåj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gålmå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mánnáj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/>
                        <a:t>Lokativ+lokativ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gålmån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gålmån</a:t>
                      </a:r>
                      <a:endParaRPr lang="nb-NO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mánán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>
                          <a:solidFill>
                            <a:srgbClr val="00B050"/>
                          </a:solidFill>
                        </a:rPr>
                        <a:t>"</a:t>
                      </a:r>
                      <a:r>
                        <a:rPr lang="nb-NO" sz="2400" b="1" dirty="0" err="1">
                          <a:solidFill>
                            <a:srgbClr val="00B050"/>
                          </a:solidFill>
                        </a:rPr>
                        <a:t>Partitiv"</a:t>
                      </a:r>
                      <a:r>
                        <a:rPr lang="nb-NO" sz="2400" b="1" dirty="0" err="1"/>
                        <a:t>+</a:t>
                      </a:r>
                      <a:r>
                        <a:rPr lang="nb-NO" sz="2400" b="1" dirty="0" err="1">
                          <a:solidFill>
                            <a:srgbClr val="0432FF"/>
                          </a:solidFill>
                        </a:rPr>
                        <a:t>ablativ</a:t>
                      </a:r>
                      <a:r>
                        <a:rPr lang="nb-NO" sz="2400" b="1" dirty="0"/>
                        <a:t>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gålmås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0B050"/>
                          </a:solidFill>
                        </a:rPr>
                        <a:t>gålmåt</a:t>
                      </a:r>
                      <a:endParaRPr lang="nb-NO" sz="2400" b="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mánás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D3FB9D4-25CA-9E4D-B712-DA96D14F3DA5}"/>
              </a:ext>
            </a:extLst>
          </p:cNvPr>
          <p:cNvSpPr/>
          <p:nvPr/>
        </p:nvSpPr>
        <p:spPr>
          <a:xfrm>
            <a:off x="4754823" y="3465744"/>
            <a:ext cx="6111297" cy="410836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DB7EC7-B79A-784E-BC1A-6CE139EAA94F}"/>
              </a:ext>
            </a:extLst>
          </p:cNvPr>
          <p:cNvSpPr/>
          <p:nvPr/>
        </p:nvSpPr>
        <p:spPr>
          <a:xfrm>
            <a:off x="7208850" y="4365364"/>
            <a:ext cx="1815881" cy="457131"/>
          </a:xfrm>
          <a:prstGeom prst="rect">
            <a:avLst/>
          </a:prstGeom>
          <a:solidFill>
            <a:srgbClr val="FFFF0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BD0519-B4FB-8A4E-AD30-474ECAFE18AC}"/>
              </a:ext>
            </a:extLst>
          </p:cNvPr>
          <p:cNvSpPr/>
          <p:nvPr/>
        </p:nvSpPr>
        <p:spPr>
          <a:xfrm>
            <a:off x="7235687" y="3921563"/>
            <a:ext cx="1775129" cy="410836"/>
          </a:xfrm>
          <a:prstGeom prst="rect">
            <a:avLst/>
          </a:prstGeom>
          <a:solidFill>
            <a:srgbClr val="FF0000">
              <a:alpha val="20392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5681F9-5BEF-8946-8AF8-8EDA042D87BE}"/>
              </a:ext>
            </a:extLst>
          </p:cNvPr>
          <p:cNvSpPr/>
          <p:nvPr/>
        </p:nvSpPr>
        <p:spPr>
          <a:xfrm>
            <a:off x="7255565" y="4822496"/>
            <a:ext cx="1769166" cy="440532"/>
          </a:xfrm>
          <a:prstGeom prst="rect">
            <a:avLst/>
          </a:prstGeom>
          <a:solidFill>
            <a:srgbClr val="00B05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79201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9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Oppsummering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r>
              <a:rPr lang="nb-NO" dirty="0"/>
              <a:t>Er dette riktig? </a:t>
            </a:r>
          </a:p>
          <a:p>
            <a:pPr marL="0" indent="0">
              <a:buNone/>
            </a:pPr>
            <a:r>
              <a:rPr lang="nb-NO" dirty="0">
                <a:solidFill>
                  <a:srgbClr val="FF0000"/>
                </a:solidFill>
              </a:rPr>
              <a:t>Nei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og -analyse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7106358"/>
              </p:ext>
            </p:extLst>
          </p:nvPr>
        </p:nvGraphicFramePr>
        <p:xfrm>
          <a:off x="838200" y="2359025"/>
          <a:ext cx="1095756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440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356360">
                  <a:extLst>
                    <a:ext uri="{9D8B030D-6E8A-4147-A177-3AD203B41FA5}">
                      <a16:colId xmlns:a16="http://schemas.microsoft.com/office/drawing/2014/main" val="2180212649"/>
                    </a:ext>
                  </a:extLst>
                </a:gridCol>
                <a:gridCol w="1859280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gålmå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máná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"genitiv"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allativ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dási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gålmmåj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gålmå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mánnáj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"Genitiv"</a:t>
                      </a:r>
                      <a:r>
                        <a:rPr lang="nb-NO" sz="2400" b="0" dirty="0"/>
                        <a:t>+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lokativ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lokativ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dánna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gålmån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r>
                        <a:rPr lang="nb-NO" sz="24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gålmån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mánán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00B05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00B050"/>
                          </a:solidFill>
                        </a:rPr>
                        <a:t>Partitiv"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00B050"/>
                          </a:solidFill>
                        </a:rPr>
                        <a:t>"partitiv"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ablativ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dássta</a:t>
                      </a:r>
                      <a:endParaRPr lang="nb-NO" sz="24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gålmås</a:t>
                      </a:r>
                      <a:endParaRPr lang="nb-NO" sz="24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0B050"/>
                          </a:solidFill>
                        </a:rPr>
                        <a:t>dát</a:t>
                      </a:r>
                      <a:r>
                        <a:rPr lang="nb-NO" sz="2400" b="0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rgbClr val="00B050"/>
                          </a:solidFill>
                        </a:rPr>
                        <a:t>gålmåt</a:t>
                      </a:r>
                      <a:endParaRPr lang="nb-NO" sz="2400" b="0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mánás</a:t>
                      </a:r>
                      <a:endParaRPr lang="nb-NO" sz="24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29A9AE20-73EF-9C44-9825-8F84D30B9BBC}"/>
              </a:ext>
            </a:extLst>
          </p:cNvPr>
          <p:cNvSpPr/>
          <p:nvPr/>
        </p:nvSpPr>
        <p:spPr>
          <a:xfrm>
            <a:off x="8755380" y="4159249"/>
            <a:ext cx="1223508" cy="505712"/>
          </a:xfrm>
          <a:prstGeom prst="rect">
            <a:avLst/>
          </a:prstGeom>
          <a:solidFill>
            <a:srgbClr val="FFFF0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8A3C838-51D2-0547-A56A-DC0C7B0E3E53}"/>
              </a:ext>
            </a:extLst>
          </p:cNvPr>
          <p:cNvSpPr/>
          <p:nvPr/>
        </p:nvSpPr>
        <p:spPr>
          <a:xfrm>
            <a:off x="8132526" y="4618667"/>
            <a:ext cx="3019177" cy="48355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05C5615-06F6-8349-A854-6EFB6E051021}"/>
              </a:ext>
            </a:extLst>
          </p:cNvPr>
          <p:cNvSpPr/>
          <p:nvPr/>
        </p:nvSpPr>
        <p:spPr>
          <a:xfrm>
            <a:off x="807719" y="4636474"/>
            <a:ext cx="3704645" cy="483558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99F8DB-6B59-8744-B06B-ED521BA1A9BD}"/>
              </a:ext>
            </a:extLst>
          </p:cNvPr>
          <p:cNvSpPr/>
          <p:nvPr/>
        </p:nvSpPr>
        <p:spPr>
          <a:xfrm>
            <a:off x="8132526" y="3283428"/>
            <a:ext cx="3663234" cy="457130"/>
          </a:xfrm>
          <a:prstGeom prst="rect">
            <a:avLst/>
          </a:prstGeom>
          <a:solidFill>
            <a:srgbClr val="FF0000">
              <a:alpha val="20392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181A6A1-5A14-194D-9919-D7BA29BEFA19}"/>
              </a:ext>
            </a:extLst>
          </p:cNvPr>
          <p:cNvSpPr/>
          <p:nvPr/>
        </p:nvSpPr>
        <p:spPr>
          <a:xfrm>
            <a:off x="8193487" y="3730625"/>
            <a:ext cx="1815881" cy="410817"/>
          </a:xfrm>
          <a:prstGeom prst="rect">
            <a:avLst/>
          </a:prstGeom>
          <a:solidFill>
            <a:srgbClr val="FF0000">
              <a:alpha val="20392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09E989-AA92-FB48-A962-F27571C77EAE}"/>
              </a:ext>
            </a:extLst>
          </p:cNvPr>
          <p:cNvSpPr/>
          <p:nvPr/>
        </p:nvSpPr>
        <p:spPr>
          <a:xfrm>
            <a:off x="8163006" y="4684352"/>
            <a:ext cx="1846361" cy="483558"/>
          </a:xfrm>
          <a:prstGeom prst="rect">
            <a:avLst/>
          </a:prstGeom>
          <a:solidFill>
            <a:srgbClr val="00B05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E6B655-AE13-BC42-B730-A00F9D11B883}"/>
              </a:ext>
            </a:extLst>
          </p:cNvPr>
          <p:cNvSpPr/>
          <p:nvPr/>
        </p:nvSpPr>
        <p:spPr>
          <a:xfrm>
            <a:off x="8193487" y="4182405"/>
            <a:ext cx="561893" cy="418455"/>
          </a:xfrm>
          <a:prstGeom prst="rect">
            <a:avLst/>
          </a:prstGeom>
          <a:solidFill>
            <a:srgbClr val="FF0000">
              <a:alpha val="20392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BD75E1-B735-A349-ADC9-44F364B506B1}"/>
              </a:ext>
            </a:extLst>
          </p:cNvPr>
          <p:cNvSpPr/>
          <p:nvPr/>
        </p:nvSpPr>
        <p:spPr>
          <a:xfrm>
            <a:off x="5582688" y="3730625"/>
            <a:ext cx="2549837" cy="1371600"/>
          </a:xfrm>
          <a:prstGeom prst="rect">
            <a:avLst/>
          </a:prstGeom>
          <a:solidFill>
            <a:srgbClr val="FFFF0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8DB7F2-8C57-904F-89B5-CB32A8F7EB48}"/>
              </a:ext>
            </a:extLst>
          </p:cNvPr>
          <p:cNvSpPr/>
          <p:nvPr/>
        </p:nvSpPr>
        <p:spPr>
          <a:xfrm>
            <a:off x="8205174" y="3712818"/>
            <a:ext cx="1834674" cy="1371600"/>
          </a:xfrm>
          <a:prstGeom prst="rect">
            <a:avLst/>
          </a:prstGeom>
          <a:solidFill>
            <a:srgbClr val="7030A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5527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8" grpId="1" animBg="1"/>
      <p:bldP spid="19" grpId="0" animBg="1"/>
      <p:bldP spid="19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597660"/>
            <a:ext cx="10957560" cy="48952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En del av forklaringen på den </a:t>
            </a:r>
            <a:r>
              <a:rPr lang="nb-NO" dirty="0" err="1"/>
              <a:t>lulesamiske</a:t>
            </a:r>
            <a:r>
              <a:rPr lang="nb-NO" dirty="0"/>
              <a:t> beskrivelsen kommer fra sammenligner med nordsamisk</a:t>
            </a:r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r>
              <a:rPr lang="nb-NO" sz="2400" dirty="0"/>
              <a:t>Det er gode grunner til å analysere nordsamisk med "genitiv" kasus i attributiv stilling foran singularis stedskasus</a:t>
            </a:r>
          </a:p>
          <a:p>
            <a:r>
              <a:rPr lang="nb-NO" sz="2400" dirty="0"/>
              <a:t> Men det er ingen grunn til å analysere </a:t>
            </a:r>
            <a:r>
              <a:rPr lang="nb-NO" sz="2400" dirty="0" err="1"/>
              <a:t>lulesamisk</a:t>
            </a:r>
            <a:r>
              <a:rPr lang="nb-NO" sz="2400" dirty="0"/>
              <a:t> på samme måte når det gjelder lokativ kasus – de har ulike mønstre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og -analyse - nordsamisk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82B66A6-1896-174D-BC71-ECDED50980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4219695"/>
              </p:ext>
            </p:extLst>
          </p:nvPr>
        </p:nvGraphicFramePr>
        <p:xfrm>
          <a:off x="838200" y="2441099"/>
          <a:ext cx="1095756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2440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356360">
                  <a:extLst>
                    <a:ext uri="{9D8B030D-6E8A-4147-A177-3AD203B41FA5}">
                      <a16:colId xmlns:a16="http://schemas.microsoft.com/office/drawing/2014/main" val="2180212649"/>
                    </a:ext>
                  </a:extLst>
                </a:gridCol>
                <a:gridCol w="1859280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76784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golmma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máná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"genitiv"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allativ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dása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golbmii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golmma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mánnái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"genitiv"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lokativ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dás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golmmas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nb-NO" sz="2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dán golmma</a:t>
                      </a:r>
                      <a:endParaRPr kumimoji="0" lang="nb-NO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mánás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987ABA90-9870-6F4A-B6CF-E972E662338E}"/>
              </a:ext>
            </a:extLst>
          </p:cNvPr>
          <p:cNvSpPr/>
          <p:nvPr/>
        </p:nvSpPr>
        <p:spPr>
          <a:xfrm>
            <a:off x="5547303" y="3349466"/>
            <a:ext cx="6248457" cy="469265"/>
          </a:xfrm>
          <a:prstGeom prst="rect">
            <a:avLst/>
          </a:prstGeom>
          <a:solidFill>
            <a:srgbClr val="FF00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307302-153B-6C40-85F0-DFC4C5A2FA3E}"/>
              </a:ext>
            </a:extLst>
          </p:cNvPr>
          <p:cNvSpPr/>
          <p:nvPr/>
        </p:nvSpPr>
        <p:spPr>
          <a:xfrm>
            <a:off x="8153400" y="3818731"/>
            <a:ext cx="1874520" cy="469265"/>
          </a:xfrm>
          <a:prstGeom prst="rect">
            <a:avLst/>
          </a:prstGeom>
          <a:solidFill>
            <a:srgbClr val="FF000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699312-8E8C-D844-9FEA-77869C2F3504}"/>
              </a:ext>
            </a:extLst>
          </p:cNvPr>
          <p:cNvSpPr/>
          <p:nvPr/>
        </p:nvSpPr>
        <p:spPr>
          <a:xfrm>
            <a:off x="8778240" y="4257833"/>
            <a:ext cx="1249680" cy="469265"/>
          </a:xfrm>
          <a:prstGeom prst="rect">
            <a:avLst/>
          </a:prstGeom>
          <a:solidFill>
            <a:srgbClr val="FFFF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359C1D-A12F-FF49-94A7-DBC01032B1D8}"/>
              </a:ext>
            </a:extLst>
          </p:cNvPr>
          <p:cNvSpPr/>
          <p:nvPr/>
        </p:nvSpPr>
        <p:spPr>
          <a:xfrm>
            <a:off x="8193488" y="4272915"/>
            <a:ext cx="584752" cy="454183"/>
          </a:xfrm>
          <a:prstGeom prst="rect">
            <a:avLst/>
          </a:prstGeom>
          <a:solidFill>
            <a:srgbClr val="FF000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7605B1-B72C-1243-B91E-4B2DD8E0B26A}"/>
              </a:ext>
            </a:extLst>
          </p:cNvPr>
          <p:cNvSpPr/>
          <p:nvPr/>
        </p:nvSpPr>
        <p:spPr>
          <a:xfrm>
            <a:off x="8791463" y="4272915"/>
            <a:ext cx="1249680" cy="469265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97058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8" grpId="1" animBg="1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733232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Hvordan ser sørsamiske </a:t>
            </a:r>
            <a:r>
              <a:rPr lang="nb-NO" dirty="0" err="1"/>
              <a:t>demonstrativer</a:t>
            </a:r>
            <a:r>
              <a:rPr lang="nb-NO" dirty="0"/>
              <a:t> ut (</a:t>
            </a:r>
            <a:r>
              <a:rPr lang="nb-NO" b="1" dirty="0">
                <a:solidFill>
                  <a:srgbClr val="FF0000"/>
                </a:solidFill>
              </a:rPr>
              <a:t>V1</a:t>
            </a:r>
            <a:r>
              <a:rPr lang="nb-NO" dirty="0"/>
              <a:t>&amp;</a:t>
            </a:r>
            <a:r>
              <a:rPr lang="nb-NO" b="1" dirty="0">
                <a:solidFill>
                  <a:srgbClr val="FF0000"/>
                </a:solidFill>
              </a:rPr>
              <a:t>V2</a:t>
            </a:r>
            <a:r>
              <a:rPr lang="nb-NO" dirty="0"/>
              <a:t>)?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Forskjellige former til predikativ og attributiv</a:t>
            </a:r>
          </a:p>
          <a:p>
            <a:r>
              <a:rPr lang="nb-NO" dirty="0"/>
              <a:t>Lokativ har "n", med en ekstra "s" i predikativ</a:t>
            </a:r>
          </a:p>
          <a:p>
            <a:r>
              <a:rPr lang="nb-NO" dirty="0"/>
              <a:t>Ablativ har "t/d", med en ekstra "s" i predikativ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og -analyse - sørsamisk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0118395"/>
              </p:ext>
            </p:extLst>
          </p:nvPr>
        </p:nvGraphicFramePr>
        <p:xfrm>
          <a:off x="838200" y="2252345"/>
          <a:ext cx="1095756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912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386840">
                  <a:extLst>
                    <a:ext uri="{9D8B030D-6E8A-4147-A177-3AD203B41FA5}">
                      <a16:colId xmlns:a16="http://schemas.microsoft.com/office/drawing/2014/main" val="2180212649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56972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nb-NO" sz="2400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daan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maanan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allativ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daase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daan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maanese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Lokativ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lokativ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daesnie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daennie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maanesne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Ablativ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ablativ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daestie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daehtie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maaneste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8E20FEF-8E77-E142-9BE9-4EBD40000F35}"/>
              </a:ext>
            </a:extLst>
          </p:cNvPr>
          <p:cNvSpPr/>
          <p:nvPr/>
        </p:nvSpPr>
        <p:spPr>
          <a:xfrm>
            <a:off x="5227263" y="3154680"/>
            <a:ext cx="6568497" cy="469265"/>
          </a:xfrm>
          <a:prstGeom prst="rect">
            <a:avLst/>
          </a:prstGeom>
          <a:solidFill>
            <a:srgbClr val="FF00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FC8B8A-3712-0140-B725-10D3B4D25C88}"/>
              </a:ext>
            </a:extLst>
          </p:cNvPr>
          <p:cNvSpPr/>
          <p:nvPr/>
        </p:nvSpPr>
        <p:spPr>
          <a:xfrm>
            <a:off x="7812156" y="3604067"/>
            <a:ext cx="2426473" cy="469265"/>
          </a:xfrm>
          <a:prstGeom prst="rect">
            <a:avLst/>
          </a:prstGeom>
          <a:solidFill>
            <a:srgbClr val="FF00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075491E-7B68-A240-BF9F-37AFDE7F7290}"/>
              </a:ext>
            </a:extLst>
          </p:cNvPr>
          <p:cNvSpPr/>
          <p:nvPr/>
        </p:nvSpPr>
        <p:spPr>
          <a:xfrm>
            <a:off x="5227263" y="3604067"/>
            <a:ext cx="2584891" cy="1434022"/>
          </a:xfrm>
          <a:prstGeom prst="rect">
            <a:avLst/>
          </a:prstGeom>
          <a:solidFill>
            <a:srgbClr val="FFFF0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2B1B3A-AC76-414D-94F7-B7AE8306CD12}"/>
              </a:ext>
            </a:extLst>
          </p:cNvPr>
          <p:cNvSpPr/>
          <p:nvPr/>
        </p:nvSpPr>
        <p:spPr>
          <a:xfrm>
            <a:off x="7732946" y="3623945"/>
            <a:ext cx="2505683" cy="1434022"/>
          </a:xfrm>
          <a:prstGeom prst="rect">
            <a:avLst/>
          </a:prstGeom>
          <a:solidFill>
            <a:srgbClr val="7030A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4889D3-2F71-AC4F-B14E-98939ABC0A96}"/>
              </a:ext>
            </a:extLst>
          </p:cNvPr>
          <p:cNvSpPr/>
          <p:nvPr/>
        </p:nvSpPr>
        <p:spPr>
          <a:xfrm>
            <a:off x="5227261" y="4048175"/>
            <a:ext cx="6568497" cy="478105"/>
          </a:xfrm>
          <a:prstGeom prst="rect">
            <a:avLst/>
          </a:prstGeom>
          <a:solidFill>
            <a:srgbClr val="00B05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6CAE9A-5357-3145-B209-192B1B83A295}"/>
              </a:ext>
            </a:extLst>
          </p:cNvPr>
          <p:cNvSpPr/>
          <p:nvPr/>
        </p:nvSpPr>
        <p:spPr>
          <a:xfrm>
            <a:off x="5242503" y="4532054"/>
            <a:ext cx="6553255" cy="463491"/>
          </a:xfrm>
          <a:prstGeom prst="rect">
            <a:avLst/>
          </a:prstGeom>
          <a:solidFill>
            <a:srgbClr val="00B05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9594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733232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Hvordan ser sørsamiske grunntall ut (</a:t>
            </a:r>
            <a:r>
              <a:rPr lang="nb-NO" b="1" dirty="0">
                <a:solidFill>
                  <a:srgbClr val="FF0000"/>
                </a:solidFill>
              </a:rPr>
              <a:t>V1</a:t>
            </a:r>
            <a:r>
              <a:rPr lang="nb-NO" dirty="0"/>
              <a:t> </a:t>
            </a:r>
            <a:r>
              <a:rPr lang="nb-NO" sz="2400" dirty="0">
                <a:solidFill>
                  <a:srgbClr val="FF0000"/>
                </a:solidFill>
              </a:rPr>
              <a:t>dvs. </a:t>
            </a:r>
            <a:r>
              <a:rPr lang="nb-NO" sz="2400" dirty="0" err="1">
                <a:solidFill>
                  <a:srgbClr val="FF0000"/>
                </a:solidFill>
              </a:rPr>
              <a:t>Bergsland&amp;GT</a:t>
            </a:r>
            <a:r>
              <a:rPr lang="nb-NO" dirty="0"/>
              <a:t>)?</a:t>
            </a:r>
            <a:endParaRPr lang="nb-NO" sz="2400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Forskjellige former til predikativ og attributiv</a:t>
            </a:r>
          </a:p>
          <a:p>
            <a:r>
              <a:rPr lang="nb-NO" dirty="0"/>
              <a:t>Lokativ har "n", med en ekstra "s" i predikativ</a:t>
            </a:r>
          </a:p>
          <a:p>
            <a:r>
              <a:rPr lang="nb-NO" dirty="0"/>
              <a:t>Ablativ har "t/d", med en ekstra "s" i predikativ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og -analyse - sørsamisk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4824217"/>
              </p:ext>
            </p:extLst>
          </p:nvPr>
        </p:nvGraphicFramePr>
        <p:xfrm>
          <a:off x="838200" y="2252345"/>
          <a:ext cx="1095756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912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386840">
                  <a:extLst>
                    <a:ext uri="{9D8B030D-6E8A-4147-A177-3AD203B41FA5}">
                      <a16:colId xmlns:a16="http://schemas.microsoft.com/office/drawing/2014/main" val="2180212649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56972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b="1" dirty="0"/>
                        <a:t>Singularis!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Singularis!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daan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golmen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maanan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Genitiv"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"genitiv"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allativ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daase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golmese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daan</a:t>
                      </a:r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golmen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maanese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Lokativ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lokativ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lokativ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daesnie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golmesne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daennie</a:t>
                      </a:r>
                      <a:r>
                        <a:rPr lang="nb-NO" sz="2400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golmene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maanesne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Ablativ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ablativ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ablativ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daestie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golmeste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daehtie</a:t>
                      </a:r>
                      <a:r>
                        <a:rPr lang="nb-NO" sz="24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golmede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maaneste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8E20FEF-8E77-E142-9BE9-4EBD40000F35}"/>
              </a:ext>
            </a:extLst>
          </p:cNvPr>
          <p:cNvSpPr/>
          <p:nvPr/>
        </p:nvSpPr>
        <p:spPr>
          <a:xfrm>
            <a:off x="5227263" y="3154680"/>
            <a:ext cx="6568497" cy="469265"/>
          </a:xfrm>
          <a:prstGeom prst="rect">
            <a:avLst/>
          </a:prstGeom>
          <a:solidFill>
            <a:srgbClr val="FF00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FC8B8A-3712-0140-B725-10D3B4D25C88}"/>
              </a:ext>
            </a:extLst>
          </p:cNvPr>
          <p:cNvSpPr/>
          <p:nvPr/>
        </p:nvSpPr>
        <p:spPr>
          <a:xfrm>
            <a:off x="7812156" y="3604067"/>
            <a:ext cx="2426473" cy="469265"/>
          </a:xfrm>
          <a:prstGeom prst="rect">
            <a:avLst/>
          </a:prstGeom>
          <a:solidFill>
            <a:srgbClr val="FF00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29C7D4-AF8E-A146-A549-90419DF3B5E7}"/>
              </a:ext>
            </a:extLst>
          </p:cNvPr>
          <p:cNvSpPr/>
          <p:nvPr/>
        </p:nvSpPr>
        <p:spPr>
          <a:xfrm>
            <a:off x="5227263" y="3604067"/>
            <a:ext cx="2584891" cy="1434022"/>
          </a:xfrm>
          <a:prstGeom prst="rect">
            <a:avLst/>
          </a:prstGeom>
          <a:solidFill>
            <a:srgbClr val="FFFF0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347D67-5997-1942-9432-142F29C28F55}"/>
              </a:ext>
            </a:extLst>
          </p:cNvPr>
          <p:cNvSpPr/>
          <p:nvPr/>
        </p:nvSpPr>
        <p:spPr>
          <a:xfrm>
            <a:off x="5227261" y="4048175"/>
            <a:ext cx="6568497" cy="478105"/>
          </a:xfrm>
          <a:prstGeom prst="rect">
            <a:avLst/>
          </a:prstGeom>
          <a:solidFill>
            <a:srgbClr val="00B05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48838D-DB48-CB49-AF63-C7246B753D70}"/>
              </a:ext>
            </a:extLst>
          </p:cNvPr>
          <p:cNvSpPr/>
          <p:nvPr/>
        </p:nvSpPr>
        <p:spPr>
          <a:xfrm>
            <a:off x="5242503" y="4532054"/>
            <a:ext cx="6553255" cy="463491"/>
          </a:xfrm>
          <a:prstGeom prst="rect">
            <a:avLst/>
          </a:prstGeom>
          <a:solidFill>
            <a:srgbClr val="00B05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CDB4A3-0304-1746-8820-EB50246E036C}"/>
              </a:ext>
            </a:extLst>
          </p:cNvPr>
          <p:cNvSpPr/>
          <p:nvPr/>
        </p:nvSpPr>
        <p:spPr>
          <a:xfrm>
            <a:off x="7751316" y="3582795"/>
            <a:ext cx="2505683" cy="1434022"/>
          </a:xfrm>
          <a:prstGeom prst="rect">
            <a:avLst/>
          </a:prstGeom>
          <a:solidFill>
            <a:srgbClr val="7030A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646522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2" animBg="1"/>
      <p:bldP spid="9" grpId="3" animBg="1"/>
      <p:bldP spid="10" grpId="0" animBg="1"/>
      <p:bldP spid="11" grpId="0" animBg="1"/>
      <p:bldP spid="12" grpId="2" animBg="1"/>
      <p:bldP spid="12" grpId="3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676833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sz="2400" dirty="0"/>
              <a:t>Man ser at </a:t>
            </a:r>
            <a:r>
              <a:rPr lang="nb-NO" sz="2400" dirty="0" err="1"/>
              <a:t>lulesamisk</a:t>
            </a:r>
            <a:r>
              <a:rPr lang="nb-NO" sz="2400" dirty="0"/>
              <a:t> og sørsamisk (</a:t>
            </a:r>
            <a:r>
              <a:rPr lang="nb-NO" sz="2400" b="1" dirty="0">
                <a:solidFill>
                  <a:srgbClr val="FF0000"/>
                </a:solidFill>
              </a:rPr>
              <a:t>V1</a:t>
            </a:r>
            <a:r>
              <a:rPr lang="nb-NO" sz="2400" dirty="0">
                <a:solidFill>
                  <a:srgbClr val="FF0000"/>
                </a:solidFill>
              </a:rPr>
              <a:t> dvs. </a:t>
            </a:r>
            <a:r>
              <a:rPr lang="nb-NO" sz="2400" dirty="0" err="1">
                <a:solidFill>
                  <a:srgbClr val="FF0000"/>
                </a:solidFill>
              </a:rPr>
              <a:t>Bergsland&amp;GT</a:t>
            </a:r>
            <a:r>
              <a:rPr lang="nb-NO" sz="2400" dirty="0"/>
              <a:t>) har det samme systemet!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Sammenligning av sørsamisk og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0907014"/>
              </p:ext>
            </p:extLst>
          </p:nvPr>
        </p:nvGraphicFramePr>
        <p:xfrm>
          <a:off x="1725931" y="2133600"/>
          <a:ext cx="5433059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1219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624840">
                  <a:extLst>
                    <a:ext uri="{9D8B030D-6E8A-4147-A177-3AD203B41FA5}">
                      <a16:colId xmlns:a16="http://schemas.microsoft.com/office/drawing/2014/main" val="788503889"/>
                    </a:ext>
                  </a:extLst>
                </a:gridCol>
                <a:gridCol w="115824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21802126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"Genitiv"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SS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LS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0432FF"/>
                          </a:solidFill>
                        </a:rPr>
                        <a:t>Allativ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SS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daase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golmese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LS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dási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gålmmåj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7030A0"/>
                          </a:solidFill>
                        </a:rPr>
                        <a:t>Lokativ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SS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dae</a:t>
                      </a:r>
                      <a:r>
                        <a:rPr lang="nb-NO" sz="2400" b="1" i="1" dirty="0" err="1">
                          <a:solidFill>
                            <a:srgbClr val="7030A0"/>
                          </a:solidFill>
                        </a:rPr>
                        <a:t>s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ie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golme</a:t>
                      </a:r>
                      <a:r>
                        <a:rPr lang="nb-NO" sz="2400" b="1" i="1" dirty="0" err="1">
                          <a:solidFill>
                            <a:srgbClr val="7030A0"/>
                          </a:solidFill>
                        </a:rPr>
                        <a:t>s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091777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LS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dá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nn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a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u="none" dirty="0" err="1">
                          <a:solidFill>
                            <a:srgbClr val="7030A0"/>
                          </a:solidFill>
                        </a:rPr>
                        <a:t>gålmå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</a:t>
                      </a:r>
                      <a:endParaRPr lang="nb-NO" sz="2400" b="1" u="sng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4727894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Ablativ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SS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dae</a:t>
                      </a:r>
                      <a:r>
                        <a:rPr lang="nb-NO" sz="2400" b="1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</a:t>
                      </a:r>
                      <a:r>
                        <a:rPr lang="nb-NO" sz="2400" b="1" u="sng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ie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golme</a:t>
                      </a:r>
                      <a:r>
                        <a:rPr lang="nb-NO" sz="2400" b="1" i="1" u="none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</a:t>
                      </a:r>
                      <a:r>
                        <a:rPr lang="nb-NO" sz="2400" b="1" u="sng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1448696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/>
                        <a:t>LS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dá</a:t>
                      </a:r>
                      <a:r>
                        <a:rPr lang="nb-NO" sz="2400" b="1" i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ss</a:t>
                      </a:r>
                      <a:r>
                        <a:rPr lang="nb-NO" sz="2400" b="1" u="sng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</a:t>
                      </a:r>
                      <a:endParaRPr lang="nb-NO" sz="24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i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gålmå</a:t>
                      </a:r>
                      <a:r>
                        <a:rPr lang="nb-NO" sz="2400" b="1" i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</a:t>
                      </a:r>
                      <a:endParaRPr lang="nb-NO" sz="2400" b="1" i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63229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74944D-4A55-A54A-A079-39B53A6C69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744417"/>
              </p:ext>
            </p:extLst>
          </p:nvPr>
        </p:nvGraphicFramePr>
        <p:xfrm>
          <a:off x="7158990" y="2133600"/>
          <a:ext cx="438531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0737">
                  <a:extLst>
                    <a:ext uri="{9D8B030D-6E8A-4147-A177-3AD203B41FA5}">
                      <a16:colId xmlns:a16="http://schemas.microsoft.com/office/drawing/2014/main" val="328534362"/>
                    </a:ext>
                  </a:extLst>
                </a:gridCol>
                <a:gridCol w="1422036">
                  <a:extLst>
                    <a:ext uri="{9D8B030D-6E8A-4147-A177-3AD203B41FA5}">
                      <a16:colId xmlns:a16="http://schemas.microsoft.com/office/drawing/2014/main" val="683383006"/>
                    </a:ext>
                  </a:extLst>
                </a:gridCol>
                <a:gridCol w="1612537">
                  <a:extLst>
                    <a:ext uri="{9D8B030D-6E8A-4147-A177-3AD203B41FA5}">
                      <a16:colId xmlns:a16="http://schemas.microsoft.com/office/drawing/2014/main" val="2911069715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8776134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nb-NO" sz="2400" b="1" dirty="0"/>
                        <a:t>Singularis!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/>
                        <a:t>Singularis!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9036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daan</a:t>
                      </a:r>
                      <a:endParaRPr lang="nb-NO" sz="2400" b="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golmen</a:t>
                      </a:r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maanan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82461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endParaRPr lang="nb-NO" sz="2400" b="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gålmå</a:t>
                      </a:r>
                      <a:endParaRPr lang="nb-NO" sz="24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máná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4877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daan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golmen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maanese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92278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gålmå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mánnáj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8096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dae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nn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ie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golme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maane</a:t>
                      </a:r>
                      <a:r>
                        <a:rPr lang="nb-NO" sz="2400" b="1" i="1" dirty="0" err="1">
                          <a:solidFill>
                            <a:srgbClr val="7030A0"/>
                          </a:solidFill>
                        </a:rPr>
                        <a:t>s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829071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dá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</a:t>
                      </a:r>
                      <a:endParaRPr lang="nb-NO" sz="2400" b="1" u="sng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gålmå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</a:t>
                      </a:r>
                      <a:endParaRPr lang="nb-NO" sz="2400" b="1" u="sng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u="none" dirty="0" err="1">
                          <a:solidFill>
                            <a:srgbClr val="7030A0"/>
                          </a:solidFill>
                        </a:rPr>
                        <a:t>máná</a:t>
                      </a:r>
                      <a:r>
                        <a:rPr lang="nb-NO" sz="2400" b="1" u="sng" dirty="0" err="1">
                          <a:solidFill>
                            <a:srgbClr val="7030A0"/>
                          </a:solidFill>
                        </a:rPr>
                        <a:t>n</a:t>
                      </a:r>
                      <a:endParaRPr lang="nb-NO" sz="2400" b="1" u="sng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7392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daeh</a:t>
                      </a:r>
                      <a:r>
                        <a:rPr lang="nb-NO" sz="2400" b="1" u="sng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ie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golme</a:t>
                      </a:r>
                      <a:r>
                        <a:rPr lang="nb-NO" sz="2400" b="1" u="sng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d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maane</a:t>
                      </a:r>
                      <a:r>
                        <a:rPr lang="nb-NO" sz="2400" b="1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</a:t>
                      </a:r>
                      <a:r>
                        <a:rPr lang="nb-NO" sz="2400" b="1" u="sng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64168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dá</a:t>
                      </a:r>
                      <a:r>
                        <a:rPr lang="nb-NO" sz="2400" b="1" u="sng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</a:t>
                      </a:r>
                      <a:endParaRPr lang="nb-NO" sz="2400" b="1" u="sng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gålmå</a:t>
                      </a:r>
                      <a:r>
                        <a:rPr lang="nb-NO" sz="2400" b="1" u="sng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t</a:t>
                      </a:r>
                      <a:endParaRPr lang="nb-NO" sz="2400" b="1" u="sng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u="none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máná</a:t>
                      </a:r>
                      <a:r>
                        <a:rPr lang="nb-NO" sz="2400" b="1" i="1" u="none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s</a:t>
                      </a:r>
                      <a:endParaRPr lang="nb-NO" sz="2400" b="1" i="1" u="none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261420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1197B43B-342D-BF4C-B591-8FDF3FB26BE0}"/>
              </a:ext>
            </a:extLst>
          </p:cNvPr>
          <p:cNvSpPr/>
          <p:nvPr/>
        </p:nvSpPr>
        <p:spPr>
          <a:xfrm>
            <a:off x="1658677" y="3946025"/>
            <a:ext cx="9991947" cy="965390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D588BE-8164-DE4D-A4D4-5473FE66705F}"/>
              </a:ext>
            </a:extLst>
          </p:cNvPr>
          <p:cNvSpPr/>
          <p:nvPr/>
        </p:nvSpPr>
        <p:spPr>
          <a:xfrm>
            <a:off x="1552351" y="4911415"/>
            <a:ext cx="10098273" cy="900000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884D50-0BFA-8E47-B363-D8B523D29215}"/>
              </a:ext>
            </a:extLst>
          </p:cNvPr>
          <p:cNvSpPr/>
          <p:nvPr/>
        </p:nvSpPr>
        <p:spPr>
          <a:xfrm>
            <a:off x="1658679" y="5811415"/>
            <a:ext cx="9991946" cy="901595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2149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733232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MEN det finnes en annen sørsamisk variant</a:t>
            </a:r>
            <a:r>
              <a:rPr lang="nb-NO" b="1" dirty="0">
                <a:solidFill>
                  <a:srgbClr val="FF0000"/>
                </a:solidFill>
              </a:rPr>
              <a:t> </a:t>
            </a:r>
            <a:r>
              <a:rPr lang="nb-NO" dirty="0"/>
              <a:t>(</a:t>
            </a:r>
            <a:r>
              <a:rPr lang="nb-NO" b="1" dirty="0">
                <a:solidFill>
                  <a:srgbClr val="FF0000"/>
                </a:solidFill>
              </a:rPr>
              <a:t>V2</a:t>
            </a:r>
            <a:r>
              <a:rPr lang="nb-NO" dirty="0">
                <a:solidFill>
                  <a:srgbClr val="FF0000"/>
                </a:solidFill>
              </a:rPr>
              <a:t> dvs. dere!</a:t>
            </a:r>
            <a:r>
              <a:rPr lang="nb-NO" dirty="0"/>
              <a:t>)?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r>
              <a:rPr lang="nb-NO" dirty="0"/>
              <a:t>Forskjellige former til predikativ og attributiv</a:t>
            </a:r>
          </a:p>
          <a:p>
            <a:r>
              <a:rPr lang="nb-NO" dirty="0"/>
              <a:t>Attributiv ser ut som nominativ singularis!?!?</a:t>
            </a:r>
          </a:p>
          <a:p>
            <a:r>
              <a:rPr lang="nb-NO" dirty="0"/>
              <a:t>Lokativ "pluralis" har "n" i predikativ (ikke "s")</a:t>
            </a:r>
          </a:p>
          <a:p>
            <a:r>
              <a:rPr lang="nb-NO" dirty="0"/>
              <a:t>Ablativ "pluralis" har "</a:t>
            </a:r>
            <a:r>
              <a:rPr lang="nb-NO" dirty="0" err="1"/>
              <a:t>st</a:t>
            </a:r>
            <a:r>
              <a:rPr lang="nb-NO" dirty="0"/>
              <a:t>" i predikativ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og -analyse - sørsamisk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0278916"/>
              </p:ext>
            </p:extLst>
          </p:nvPr>
        </p:nvGraphicFramePr>
        <p:xfrm>
          <a:off x="838200" y="2252345"/>
          <a:ext cx="1095756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8912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117348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386840">
                  <a:extLst>
                    <a:ext uri="{9D8B030D-6E8A-4147-A177-3AD203B41FA5}">
                      <a16:colId xmlns:a16="http://schemas.microsoft.com/office/drawing/2014/main" val="2180212649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56972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r>
                        <a:rPr lang="nb-NO" sz="2400" dirty="0"/>
                        <a:t>Pluralis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nb-N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2400" b="1" dirty="0"/>
                        <a:t>Singularis???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"Pluralis"!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Nominativ"</a:t>
                      </a:r>
                      <a:r>
                        <a:rPr lang="nb-NO" sz="2400" b="0" dirty="0" err="1"/>
                        <a:t>+</a:t>
                      </a:r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allativ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golmide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golme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0432FF"/>
                          </a:solidFill>
                        </a:rPr>
                        <a:t>maanide</a:t>
                      </a:r>
                      <a:endParaRPr lang="nb-NO" sz="2400" b="0" dirty="0">
                        <a:solidFill>
                          <a:srgbClr val="0432FF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Nominativ"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lokativ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golmine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golme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7030A0"/>
                          </a:solidFill>
                        </a:rPr>
                        <a:t>maanine</a:t>
                      </a:r>
                      <a:endParaRPr lang="nb-NO" sz="2400" b="0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0" dirty="0">
                          <a:solidFill>
                            <a:srgbClr val="FF0000"/>
                          </a:solidFill>
                        </a:rPr>
                        <a:t>"</a:t>
                      </a: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Nominativ"</a:t>
                      </a:r>
                      <a:r>
                        <a:rPr lang="nb-NO" sz="2400" b="0" dirty="0" err="1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ablativ</a:t>
                      </a:r>
                      <a:r>
                        <a:rPr lang="nb-NO" sz="2400" b="0" dirty="0"/>
                        <a:t> 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golmijste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golme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maanijste</a:t>
                      </a:r>
                      <a:endParaRPr lang="nb-NO" sz="24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F8E20FEF-8E77-E142-9BE9-4EBD40000F35}"/>
              </a:ext>
            </a:extLst>
          </p:cNvPr>
          <p:cNvSpPr/>
          <p:nvPr/>
        </p:nvSpPr>
        <p:spPr>
          <a:xfrm>
            <a:off x="7751316" y="3154680"/>
            <a:ext cx="2487313" cy="1362393"/>
          </a:xfrm>
          <a:prstGeom prst="rect">
            <a:avLst/>
          </a:prstGeom>
          <a:solidFill>
            <a:srgbClr val="FF00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289280-1556-4E4F-AA6A-4A3E4E9CA34B}"/>
              </a:ext>
            </a:extLst>
          </p:cNvPr>
          <p:cNvSpPr/>
          <p:nvPr/>
        </p:nvSpPr>
        <p:spPr>
          <a:xfrm>
            <a:off x="5208893" y="3146867"/>
            <a:ext cx="2584891" cy="1434022"/>
          </a:xfrm>
          <a:prstGeom prst="rect">
            <a:avLst/>
          </a:prstGeom>
          <a:solidFill>
            <a:srgbClr val="FFFF0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6567B-A3C7-0A4F-8D51-9D4E75D3E856}"/>
              </a:ext>
            </a:extLst>
          </p:cNvPr>
          <p:cNvSpPr/>
          <p:nvPr/>
        </p:nvSpPr>
        <p:spPr>
          <a:xfrm>
            <a:off x="7732946" y="3125595"/>
            <a:ext cx="2505683" cy="1434022"/>
          </a:xfrm>
          <a:prstGeom prst="rect">
            <a:avLst/>
          </a:prstGeom>
          <a:solidFill>
            <a:srgbClr val="7030A0">
              <a:alpha val="20000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09388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3" grpId="1" animBg="1"/>
      <p:bldP spid="14" grpId="0" animBg="1"/>
      <p:bldP spid="14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41138-8A08-B34B-A13A-021D193B5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Orientering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82F9D-6065-8649-A8C3-C2F751A35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94720" cy="4667250"/>
          </a:xfrm>
        </p:spPr>
        <p:txBody>
          <a:bodyPr>
            <a:normAutofit/>
          </a:bodyPr>
          <a:lstStyle/>
          <a:p>
            <a:r>
              <a:rPr lang="nb-NO" dirty="0"/>
              <a:t>Problemstilling/hovedspørsmålet</a:t>
            </a:r>
          </a:p>
          <a:p>
            <a:r>
              <a:rPr lang="nb-NO" dirty="0"/>
              <a:t>Standardbeskrivelse av </a:t>
            </a:r>
            <a:r>
              <a:rPr lang="nb-NO" dirty="0">
                <a:solidFill>
                  <a:srgbClr val="0432FF"/>
                </a:solidFill>
              </a:rPr>
              <a:t>noen </a:t>
            </a:r>
            <a:r>
              <a:rPr lang="nb-NO" dirty="0" err="1">
                <a:solidFill>
                  <a:srgbClr val="0432FF"/>
                </a:solidFill>
              </a:rPr>
              <a:t>lulesamiske</a:t>
            </a:r>
            <a:r>
              <a:rPr lang="nb-NO" dirty="0">
                <a:solidFill>
                  <a:srgbClr val="0432FF"/>
                </a:solidFill>
              </a:rPr>
              <a:t> </a:t>
            </a:r>
            <a:r>
              <a:rPr lang="nb-NO" dirty="0" err="1">
                <a:solidFill>
                  <a:srgbClr val="0432FF"/>
                </a:solidFill>
              </a:rPr>
              <a:t>demonstrativer</a:t>
            </a:r>
            <a:endParaRPr lang="nb-NO" dirty="0">
              <a:solidFill>
                <a:srgbClr val="0432FF"/>
              </a:solidFill>
            </a:endParaRPr>
          </a:p>
          <a:p>
            <a:r>
              <a:rPr lang="nb-NO" dirty="0"/>
              <a:t>Standardbeskrivelse av </a:t>
            </a:r>
            <a:r>
              <a:rPr lang="nb-NO" dirty="0">
                <a:solidFill>
                  <a:srgbClr val="0432FF"/>
                </a:solidFill>
              </a:rPr>
              <a:t>noen </a:t>
            </a:r>
            <a:r>
              <a:rPr lang="nb-NO" dirty="0" err="1">
                <a:solidFill>
                  <a:srgbClr val="0432FF"/>
                </a:solidFill>
              </a:rPr>
              <a:t>lulesamiske</a:t>
            </a:r>
            <a:r>
              <a:rPr lang="nb-NO" dirty="0">
                <a:solidFill>
                  <a:srgbClr val="0432FF"/>
                </a:solidFill>
              </a:rPr>
              <a:t> grunntall</a:t>
            </a:r>
          </a:p>
          <a:p>
            <a:r>
              <a:rPr lang="nb-NO" dirty="0"/>
              <a:t>Standardbeskrivelse av </a:t>
            </a:r>
            <a:r>
              <a:rPr lang="nb-NO" dirty="0">
                <a:solidFill>
                  <a:srgbClr val="7030A0"/>
                </a:solidFill>
              </a:rPr>
              <a:t>noen nordsamiske </a:t>
            </a:r>
            <a:r>
              <a:rPr lang="nb-NO" dirty="0" err="1">
                <a:solidFill>
                  <a:srgbClr val="7030A0"/>
                </a:solidFill>
              </a:rPr>
              <a:t>demonstrativer</a:t>
            </a:r>
            <a:r>
              <a:rPr lang="nb-NO" dirty="0">
                <a:solidFill>
                  <a:srgbClr val="7030A0"/>
                </a:solidFill>
              </a:rPr>
              <a:t> og grunntall</a:t>
            </a:r>
          </a:p>
          <a:p>
            <a:r>
              <a:rPr lang="nb-NO" dirty="0"/>
              <a:t>Standardbeskrivelse av </a:t>
            </a:r>
            <a:r>
              <a:rPr lang="nb-NO" dirty="0">
                <a:solidFill>
                  <a:srgbClr val="00B050"/>
                </a:solidFill>
              </a:rPr>
              <a:t>noen sørsamiske </a:t>
            </a:r>
            <a:r>
              <a:rPr lang="nb-NO" dirty="0" err="1">
                <a:solidFill>
                  <a:srgbClr val="00B050"/>
                </a:solidFill>
              </a:rPr>
              <a:t>demonstrativer</a:t>
            </a:r>
            <a:r>
              <a:rPr lang="nb-NO" dirty="0">
                <a:solidFill>
                  <a:srgbClr val="00B050"/>
                </a:solidFill>
              </a:rPr>
              <a:t> og grunntall</a:t>
            </a:r>
          </a:p>
          <a:p>
            <a:r>
              <a:rPr lang="nb-NO" dirty="0"/>
              <a:t>Sammenligning av noen </a:t>
            </a:r>
            <a:r>
              <a:rPr lang="nb-NO" dirty="0">
                <a:solidFill>
                  <a:srgbClr val="7030A0"/>
                </a:solidFill>
              </a:rPr>
              <a:t>sørsamiske</a:t>
            </a:r>
            <a:r>
              <a:rPr lang="nb-NO" dirty="0"/>
              <a:t> og </a:t>
            </a:r>
            <a:r>
              <a:rPr lang="nb-NO" dirty="0" err="1">
                <a:solidFill>
                  <a:srgbClr val="0432FF"/>
                </a:solidFill>
              </a:rPr>
              <a:t>lulesamiske</a:t>
            </a:r>
            <a:r>
              <a:rPr lang="nb-NO" dirty="0"/>
              <a:t> </a:t>
            </a:r>
            <a:r>
              <a:rPr lang="nb-NO" dirty="0" err="1"/>
              <a:t>demonstrativer</a:t>
            </a:r>
            <a:r>
              <a:rPr lang="nb-NO" dirty="0"/>
              <a:t> og grunntall</a:t>
            </a:r>
          </a:p>
          <a:p>
            <a:r>
              <a:rPr lang="nb-NO" dirty="0">
                <a:solidFill>
                  <a:srgbClr val="0432FF"/>
                </a:solidFill>
              </a:rPr>
              <a:t>En ny beskrivelse av noen </a:t>
            </a:r>
            <a:r>
              <a:rPr lang="nb-NO" dirty="0" err="1">
                <a:solidFill>
                  <a:srgbClr val="0432FF"/>
                </a:solidFill>
              </a:rPr>
              <a:t>lulesamiske</a:t>
            </a:r>
            <a:r>
              <a:rPr lang="nb-NO" dirty="0">
                <a:solidFill>
                  <a:srgbClr val="0432FF"/>
                </a:solidFill>
              </a:rPr>
              <a:t> </a:t>
            </a:r>
            <a:r>
              <a:rPr lang="nb-NO" dirty="0" err="1"/>
              <a:t>demonstrativer</a:t>
            </a:r>
            <a:r>
              <a:rPr lang="nb-NO" dirty="0"/>
              <a:t> og grunntall</a:t>
            </a:r>
          </a:p>
          <a:p>
            <a:r>
              <a:rPr lang="nb-NO" dirty="0"/>
              <a:t>Konklusjoner</a:t>
            </a:r>
          </a:p>
        </p:txBody>
      </p:sp>
    </p:spTree>
    <p:extLst>
      <p:ext uri="{BB962C8B-B14F-4D97-AF65-F5344CB8AC3E}">
        <p14:creationId xmlns:p14="http://schemas.microsoft.com/office/powerpoint/2010/main" val="187436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1353800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 err="1"/>
              <a:t>Lulesamisk</a:t>
            </a:r>
            <a:r>
              <a:rPr lang="nb-NO" dirty="0"/>
              <a:t> har det samme bøyningssystemet for attributive </a:t>
            </a:r>
            <a:r>
              <a:rPr lang="nb-NO" dirty="0" err="1"/>
              <a:t>demonstrativer</a:t>
            </a:r>
            <a:r>
              <a:rPr lang="nb-NO" dirty="0"/>
              <a:t> i sørsamisk, og for attributive grunntall i kun EN av disse sørsamiske variantene</a:t>
            </a:r>
          </a:p>
          <a:p>
            <a:pPr marL="0" indent="0">
              <a:buNone/>
            </a:pPr>
            <a:r>
              <a:rPr lang="nb-NO" dirty="0"/>
              <a:t>Når de er like er det bare formene til morfemene som er forskjellige:</a:t>
            </a:r>
          </a:p>
          <a:p>
            <a:r>
              <a:rPr lang="nb-NO" dirty="0"/>
              <a:t>Begge språk bruker genitiv attributiv demonstrativ med allativ singularis substantiv (det samme som nordsamisk)</a:t>
            </a:r>
          </a:p>
          <a:p>
            <a:r>
              <a:rPr lang="nb-NO" dirty="0"/>
              <a:t>Begge språk har forskjellige former for predikativ and attributiv stedskasuser</a:t>
            </a:r>
          </a:p>
          <a:p>
            <a:pPr lvl="1"/>
            <a:r>
              <a:rPr lang="nb-NO" dirty="0"/>
              <a:t>Begge språk har "n" i lokativ, sørsamisk har også "s" i predikativ lokativ singularis</a:t>
            </a:r>
          </a:p>
          <a:p>
            <a:pPr lvl="1"/>
            <a:r>
              <a:rPr lang="nb-NO" dirty="0"/>
              <a:t>Begge språk har "t/d" i ablativ, sørsamisk og </a:t>
            </a:r>
            <a:r>
              <a:rPr lang="nb-NO" dirty="0" err="1"/>
              <a:t>lulesamisk</a:t>
            </a:r>
            <a:r>
              <a:rPr lang="nb-NO" dirty="0"/>
              <a:t> har også "s" i predikativ ablativ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Sammenligning av sørsamisk og </a:t>
            </a:r>
            <a:r>
              <a:rPr lang="nb-NO" dirty="0" err="1"/>
              <a:t>lulesamisk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2295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dirty="0"/>
              <a:t>Standardbeskrivelsen av </a:t>
            </a:r>
            <a:r>
              <a:rPr lang="nb-NO" dirty="0" err="1"/>
              <a:t>lulesamiske</a:t>
            </a:r>
            <a:r>
              <a:rPr lang="nb-NO" dirty="0"/>
              <a:t> </a:t>
            </a:r>
            <a:r>
              <a:rPr lang="nb-NO" dirty="0" err="1"/>
              <a:t>demonstrativer</a:t>
            </a:r>
            <a:r>
              <a:rPr lang="nb-NO" dirty="0"/>
              <a:t> og grunntall er feil på flere måter</a:t>
            </a:r>
          </a:p>
          <a:p>
            <a:r>
              <a:rPr lang="nb-NO" dirty="0"/>
              <a:t>Når det gjelder bruk av </a:t>
            </a:r>
            <a:r>
              <a:rPr lang="nb-NO" dirty="0" err="1"/>
              <a:t>demonstrativer</a:t>
            </a:r>
            <a:r>
              <a:rPr lang="nb-NO" dirty="0"/>
              <a:t> og grunntall, er </a:t>
            </a:r>
            <a:r>
              <a:rPr lang="nb-NO" dirty="0" err="1"/>
              <a:t>lulesamisk</a:t>
            </a:r>
            <a:r>
              <a:rPr lang="nb-NO" dirty="0"/>
              <a:t> veldig lik sørsamisk</a:t>
            </a:r>
          </a:p>
          <a:p>
            <a:r>
              <a:rPr lang="nb-NO" dirty="0" err="1"/>
              <a:t>Lulesamiske</a:t>
            </a:r>
            <a:r>
              <a:rPr lang="nb-NO" dirty="0"/>
              <a:t> og sørsamiske </a:t>
            </a:r>
            <a:r>
              <a:rPr lang="nb-NO" dirty="0" err="1"/>
              <a:t>demonstrativer</a:t>
            </a:r>
            <a:r>
              <a:rPr lang="nb-NO" dirty="0"/>
              <a:t> og grunntall har de samme bøyningsmønstrene i predikativ stilling</a:t>
            </a:r>
          </a:p>
          <a:p>
            <a:r>
              <a:rPr lang="nb-NO" dirty="0" err="1"/>
              <a:t>Lulesamiske</a:t>
            </a:r>
            <a:r>
              <a:rPr lang="nb-NO" dirty="0"/>
              <a:t> og sørsamiske </a:t>
            </a:r>
            <a:r>
              <a:rPr lang="nb-NO" dirty="0" err="1"/>
              <a:t>demonstrativer</a:t>
            </a:r>
            <a:r>
              <a:rPr lang="nb-NO" dirty="0"/>
              <a:t> har de samme bøyningsmønstrene i attributiv stilling</a:t>
            </a:r>
          </a:p>
          <a:p>
            <a:r>
              <a:rPr lang="nb-NO" dirty="0" err="1"/>
              <a:t>Lulesamiske</a:t>
            </a:r>
            <a:r>
              <a:rPr lang="nb-NO" dirty="0"/>
              <a:t> og sørsamiske grunntall har de samme bøyningsmønstrene i attributiv stilling i bare noen varianter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Konklusjoner</a:t>
            </a:r>
          </a:p>
        </p:txBody>
      </p:sp>
    </p:spTree>
    <p:extLst>
      <p:ext uri="{BB962C8B-B14F-4D97-AF65-F5344CB8AC3E}">
        <p14:creationId xmlns:p14="http://schemas.microsoft.com/office/powerpoint/2010/main" val="3400265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dirty="0"/>
              <a:t>Til tross for hva litteraturen sier, bruker </a:t>
            </a:r>
            <a:r>
              <a:rPr lang="nb-NO" b="1" dirty="0"/>
              <a:t>ikke</a:t>
            </a:r>
            <a:r>
              <a:rPr lang="nb-NO" dirty="0"/>
              <a:t> </a:t>
            </a:r>
            <a:r>
              <a:rPr lang="nb-NO" dirty="0" err="1"/>
              <a:t>lulesamisk</a:t>
            </a:r>
            <a:r>
              <a:rPr lang="nb-NO" dirty="0"/>
              <a:t> genitiv singularis attributiv demonstrativ med lokativ singularis substantiv – f.eks. i </a:t>
            </a:r>
            <a:r>
              <a:rPr lang="nb-NO" b="1" i="1" dirty="0" err="1"/>
              <a:t>dán</a:t>
            </a:r>
            <a:r>
              <a:rPr lang="nb-NO" dirty="0"/>
              <a:t> </a:t>
            </a:r>
            <a:r>
              <a:rPr lang="nb-NO" i="1" dirty="0" err="1"/>
              <a:t>mánán</a:t>
            </a:r>
            <a:endParaRPr lang="nb-NO" i="1" dirty="0"/>
          </a:p>
          <a:p>
            <a:r>
              <a:rPr lang="nb-NO" dirty="0" err="1"/>
              <a:t>Lulesamisk</a:t>
            </a:r>
            <a:r>
              <a:rPr lang="nb-NO" dirty="0"/>
              <a:t> er lik sørsamisk og bruker lokativ singularis attributiv i denne konteksten</a:t>
            </a:r>
          </a:p>
          <a:p>
            <a:r>
              <a:rPr lang="nb-NO" dirty="0"/>
              <a:t>Til tross for hva litteraturen sier, bruker </a:t>
            </a:r>
            <a:r>
              <a:rPr lang="nb-NO" b="1" dirty="0"/>
              <a:t>ikke</a:t>
            </a:r>
            <a:r>
              <a:rPr lang="nb-NO" dirty="0"/>
              <a:t> </a:t>
            </a:r>
            <a:r>
              <a:rPr lang="nb-NO" dirty="0" err="1"/>
              <a:t>lulesamisk</a:t>
            </a:r>
            <a:r>
              <a:rPr lang="nb-NO" dirty="0"/>
              <a:t> partitiv singularis attributiv demonstrativ eller grunntall med ablativ singularis substantiv – f.eks. i </a:t>
            </a:r>
            <a:r>
              <a:rPr lang="nb-NO" b="1" i="1" dirty="0" err="1"/>
              <a:t>dát</a:t>
            </a:r>
            <a:r>
              <a:rPr lang="nb-NO" dirty="0"/>
              <a:t> </a:t>
            </a:r>
            <a:r>
              <a:rPr lang="nb-NO" i="1" dirty="0" err="1"/>
              <a:t>mánás</a:t>
            </a:r>
            <a:r>
              <a:rPr lang="nb-NO" i="1" dirty="0"/>
              <a:t> </a:t>
            </a:r>
            <a:r>
              <a:rPr lang="nb-NO" dirty="0"/>
              <a:t>og</a:t>
            </a:r>
            <a:r>
              <a:rPr lang="nb-NO" i="1" dirty="0"/>
              <a:t> </a:t>
            </a:r>
            <a:r>
              <a:rPr lang="nb-NO" b="1" i="1" dirty="0" err="1"/>
              <a:t>gålmåt</a:t>
            </a:r>
            <a:r>
              <a:rPr lang="nb-NO" dirty="0"/>
              <a:t> </a:t>
            </a:r>
            <a:r>
              <a:rPr lang="nb-NO" i="1" dirty="0" err="1"/>
              <a:t>mánás</a:t>
            </a:r>
            <a:r>
              <a:rPr lang="nb-NO" i="1" dirty="0"/>
              <a:t> </a:t>
            </a:r>
            <a:endParaRPr lang="nb-NO" dirty="0"/>
          </a:p>
          <a:p>
            <a:r>
              <a:rPr lang="nb-NO" dirty="0" err="1"/>
              <a:t>Lulesamisk</a:t>
            </a:r>
            <a:r>
              <a:rPr lang="nb-NO" dirty="0"/>
              <a:t> er lik sørsamisk og bruker ablativ singularis attributiv </a:t>
            </a:r>
            <a:r>
              <a:rPr lang="nb-NO" dirty="0" err="1"/>
              <a:t>demonstrativer</a:t>
            </a:r>
            <a:r>
              <a:rPr lang="nb-NO" dirty="0"/>
              <a:t> (og noen ganger grunntall)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Konklusjoner</a:t>
            </a:r>
          </a:p>
        </p:txBody>
      </p:sp>
    </p:spTree>
    <p:extLst>
      <p:ext uri="{BB962C8B-B14F-4D97-AF65-F5344CB8AC3E}">
        <p14:creationId xmlns:p14="http://schemas.microsoft.com/office/powerpoint/2010/main" val="101296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1" dirty="0">
                <a:solidFill>
                  <a:srgbClr val="FF0000"/>
                </a:solidFill>
              </a:rPr>
              <a:t>Man bør være skeptisk til tradisjonelle beskrivelser</a:t>
            </a:r>
          </a:p>
          <a:p>
            <a:r>
              <a:rPr lang="nb-NO" dirty="0"/>
              <a:t>Tradisjonelle beskrivelser har vært et viktig springbrett, men…</a:t>
            </a:r>
          </a:p>
          <a:p>
            <a:r>
              <a:rPr lang="nb-NO" dirty="0"/>
              <a:t>Det er på tide å oppdatere vår forståelse for grammatikken til ALLE samiske språk </a:t>
            </a:r>
            <a:r>
              <a:rPr lang="nb-NO" dirty="0" err="1"/>
              <a:t>utifra</a:t>
            </a:r>
            <a:r>
              <a:rPr lang="nb-NO" dirty="0"/>
              <a:t> fremskritt gjort i arbeidet på hvert samisk språk og mange andre språk</a:t>
            </a:r>
          </a:p>
          <a:p>
            <a:r>
              <a:rPr lang="nb-NO" dirty="0"/>
              <a:t>Det kan være lurt å sammenligne mindre samiske språk med hverandre og ikke bare med majoritetsspråkene (f.eks. nordsamisk, finsk, norsk, svensk, engelsk, russisk) 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Konklusjoner</a:t>
            </a:r>
          </a:p>
        </p:txBody>
      </p:sp>
    </p:spTree>
    <p:extLst>
      <p:ext uri="{BB962C8B-B14F-4D97-AF65-F5344CB8AC3E}">
        <p14:creationId xmlns:p14="http://schemas.microsoft.com/office/powerpoint/2010/main" val="65892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199" y="1825624"/>
            <a:ext cx="11176591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dirty="0"/>
              <a:t>Det jeg har snakket om i dag kan virke som bagateller – hvilke benevnelser man bruker til å beskrive språkfenomen</a:t>
            </a:r>
          </a:p>
          <a:p>
            <a:r>
              <a:rPr lang="nb-NO" dirty="0"/>
              <a:t>MEN det er ikke en bagatell</a:t>
            </a:r>
          </a:p>
          <a:p>
            <a:r>
              <a:rPr lang="nb-NO" dirty="0"/>
              <a:t>Det finnes normert terminologi som man burde forholde seg til (hvis mulig)</a:t>
            </a:r>
          </a:p>
          <a:p>
            <a:r>
              <a:rPr lang="nb-NO" dirty="0"/>
              <a:t>Det er viktig å bruke de riktige benevnelsene i de riktige kontekstene – uansett hva tradisjonelle beskrivelser sier</a:t>
            </a:r>
          </a:p>
          <a:p>
            <a:r>
              <a:rPr lang="nb-NO" dirty="0"/>
              <a:t>Det finnes viktige forskjeller mellom, f.eks. ordene "partitiv", "elativ" og "ablativ"</a:t>
            </a:r>
          </a:p>
          <a:p>
            <a:r>
              <a:rPr lang="nb-NO" dirty="0"/>
              <a:t>Hvis man er uforsiktig i begrepsbruk, blir det bare forvirring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Konklusjoner</a:t>
            </a:r>
          </a:p>
        </p:txBody>
      </p:sp>
    </p:spTree>
    <p:extLst>
      <p:ext uri="{BB962C8B-B14F-4D97-AF65-F5344CB8AC3E}">
        <p14:creationId xmlns:p14="http://schemas.microsoft.com/office/powerpoint/2010/main" val="585703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dirty="0"/>
              <a:t>Viktigere enn det er innvirkningene vårt arbeid har på språksamfunn</a:t>
            </a:r>
          </a:p>
          <a:p>
            <a:r>
              <a:rPr lang="nb-NO" dirty="0"/>
              <a:t>Spesielt i språkvitalisering er det viktig å beskrive språk som de egentlig er – OG på en måte som er så fullkommen og forståelig som mulig</a:t>
            </a:r>
          </a:p>
          <a:p>
            <a:r>
              <a:rPr lang="nb-NO" dirty="0"/>
              <a:t>I denne konteksten er det viktig at en språkbeskrivelse/grammatikk er konsekvent og i samsvar med morsmålstalende sine intuisjoner og detaljerte beskrivelser (ikke overfladiske oversettelser til andre språk)</a:t>
            </a:r>
          </a:p>
          <a:p>
            <a:r>
              <a:rPr lang="nb-NO" dirty="0"/>
              <a:t>Dette kan bidra til bedre grammatikker, bedre læremidler og bedre språktilegnelse</a:t>
            </a:r>
          </a:p>
          <a:p>
            <a:r>
              <a:rPr lang="nb-NO" dirty="0"/>
              <a:t>Tradisjonelle beskrivelser som er forvirrende, inkonsekvente, overfladiske eller utdaterte må byttes ut med bedre og oppdaterte beskrivelser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Konklusjoner</a:t>
            </a:r>
          </a:p>
        </p:txBody>
      </p:sp>
    </p:spTree>
    <p:extLst>
      <p:ext uri="{BB962C8B-B14F-4D97-AF65-F5344CB8AC3E}">
        <p14:creationId xmlns:p14="http://schemas.microsoft.com/office/powerpoint/2010/main" val="1519817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10988040" cy="4667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dirty="0"/>
              <a:t>Jeg håper at en ny forståelse for språkvitenskap i en samisk kontekst kan bidra til akkurat det – bedre og oppdaterte beskrivelser &gt; bedre læremidler &gt; mer språkbruk i språksamfunnet</a:t>
            </a:r>
          </a:p>
          <a:p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Konklusjoner</a:t>
            </a:r>
          </a:p>
        </p:txBody>
      </p:sp>
    </p:spTree>
    <p:extLst>
      <p:ext uri="{BB962C8B-B14F-4D97-AF65-F5344CB8AC3E}">
        <p14:creationId xmlns:p14="http://schemas.microsoft.com/office/powerpoint/2010/main" val="400756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1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6"/>
          <p:cNvSpPr>
            <a:spLocks noGrp="1"/>
          </p:cNvSpPr>
          <p:nvPr>
            <p:ph type="title"/>
          </p:nvPr>
        </p:nvSpPr>
        <p:spPr>
          <a:xfrm>
            <a:off x="737461" y="4585855"/>
            <a:ext cx="10515600" cy="64123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nb-NO" b="1" dirty="0"/>
              <a:t>Bruce </a:t>
            </a:r>
            <a:r>
              <a:rPr lang="nb-NO" b="1" dirty="0" err="1"/>
              <a:t>Morén-Duolljá</a:t>
            </a:r>
            <a:endParaRPr lang="nb-NO" dirty="0"/>
          </a:p>
        </p:txBody>
      </p:sp>
      <p:sp>
        <p:nvSpPr>
          <p:cNvPr id="3" name="Tittel 6">
            <a:extLst>
              <a:ext uri="{FF2B5EF4-FFF2-40B4-BE49-F238E27FC236}">
                <a16:creationId xmlns:a16="http://schemas.microsoft.com/office/drawing/2014/main" id="{B887BB29-E969-564C-86A7-83E0805A1AC3}"/>
              </a:ext>
            </a:extLst>
          </p:cNvPr>
          <p:cNvSpPr txBox="1">
            <a:spLocks/>
          </p:cNvSpPr>
          <p:nvPr/>
        </p:nvSpPr>
        <p:spPr>
          <a:xfrm>
            <a:off x="737460" y="867508"/>
            <a:ext cx="10621419" cy="314493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7200" b="1" dirty="0" err="1"/>
              <a:t>Lulesamiske</a:t>
            </a:r>
            <a:r>
              <a:rPr lang="nb-NO" sz="7200" b="1" dirty="0"/>
              <a:t> </a:t>
            </a:r>
            <a:r>
              <a:rPr lang="nb-NO" sz="7200" b="1" dirty="0" err="1"/>
              <a:t>demonstrativer</a:t>
            </a:r>
            <a:r>
              <a:rPr lang="nb-NO" sz="7200" b="1" dirty="0"/>
              <a:t> og grunntall sett fra et sørsamisk perspektiv</a:t>
            </a:r>
            <a:endParaRPr lang="nb-NO" dirty="0"/>
          </a:p>
        </p:txBody>
      </p:sp>
      <p:sp>
        <p:nvSpPr>
          <p:cNvPr id="5" name="Tittel 6">
            <a:extLst>
              <a:ext uri="{FF2B5EF4-FFF2-40B4-BE49-F238E27FC236}">
                <a16:creationId xmlns:a16="http://schemas.microsoft.com/office/drawing/2014/main" id="{1F5B467F-B5E3-6440-8B41-3ACFC1115B9F}"/>
              </a:ext>
            </a:extLst>
          </p:cNvPr>
          <p:cNvSpPr txBox="1">
            <a:spLocks/>
          </p:cNvSpPr>
          <p:nvPr/>
        </p:nvSpPr>
        <p:spPr>
          <a:xfrm>
            <a:off x="5325384" y="5437760"/>
            <a:ext cx="5783893" cy="11054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3000" dirty="0" err="1"/>
              <a:t>Åarjelsaemien</a:t>
            </a:r>
            <a:r>
              <a:rPr lang="nb-NO" sz="3000" dirty="0"/>
              <a:t> </a:t>
            </a:r>
            <a:r>
              <a:rPr lang="nb-NO" sz="3000" dirty="0" err="1"/>
              <a:t>gïeledotkemebiejjieh</a:t>
            </a:r>
            <a:endParaRPr lang="nb-NO" sz="3000" dirty="0"/>
          </a:p>
          <a:p>
            <a:r>
              <a:rPr lang="nb-NO" sz="3000" dirty="0"/>
              <a:t>Levanger, 2.-4. oktober 2019</a:t>
            </a:r>
          </a:p>
        </p:txBody>
      </p:sp>
    </p:spTree>
    <p:extLst>
      <p:ext uri="{BB962C8B-B14F-4D97-AF65-F5344CB8AC3E}">
        <p14:creationId xmlns:p14="http://schemas.microsoft.com/office/powerpoint/2010/main" val="398885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"</a:t>
            </a:r>
            <a:r>
              <a:rPr lang="nb-NO" dirty="0" err="1"/>
              <a:t>Some</a:t>
            </a:r>
            <a:r>
              <a:rPr lang="nb-NO" dirty="0"/>
              <a:t> </a:t>
            </a:r>
            <a:r>
              <a:rPr lang="nb-NO" dirty="0" err="1"/>
              <a:t>caveats</a:t>
            </a:r>
            <a:r>
              <a:rPr lang="nb-NO" dirty="0"/>
              <a:t>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1AF2A-DA52-2140-B06C-BD33F8D5E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51288" cy="4351338"/>
          </a:xfrm>
        </p:spPr>
        <p:txBody>
          <a:bodyPr/>
          <a:lstStyle/>
          <a:p>
            <a:r>
              <a:rPr lang="nb-NO" dirty="0"/>
              <a:t>Jeg skal se på flere sentrale samiske kasuser, men ikke alle</a:t>
            </a:r>
          </a:p>
          <a:p>
            <a:r>
              <a:rPr lang="nb-NO" dirty="0"/>
              <a:t>Jeg ignorerer flere kasuser som ikke er relevante til denne diskusjonen</a:t>
            </a:r>
          </a:p>
          <a:p>
            <a:r>
              <a:rPr lang="nb-NO" dirty="0"/>
              <a:t>Jeg skal bruke tradisjonelle benevnelser på flere kasuser selv om det er gode grunner til å bruke andre benevnelser – de skrives i gåseøyne</a:t>
            </a:r>
          </a:p>
          <a:p>
            <a:r>
              <a:rPr lang="nb-NO" dirty="0"/>
              <a:t>Det sagt, skal jeg bruke oppdaterte benevnelser på stedskasusene</a:t>
            </a:r>
          </a:p>
          <a:p>
            <a:r>
              <a:rPr lang="nb-NO" dirty="0"/>
              <a:t>Jeg ignorerer flere andre detaljer som ikke er relevante til hovedpoenget</a:t>
            </a:r>
          </a:p>
        </p:txBody>
      </p:sp>
    </p:spTree>
    <p:extLst>
      <p:ext uri="{BB962C8B-B14F-4D97-AF65-F5344CB8AC3E}">
        <p14:creationId xmlns:p14="http://schemas.microsoft.com/office/powerpoint/2010/main" val="2586199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Hvordan beskriver man bøyningen av </a:t>
            </a:r>
            <a:r>
              <a:rPr lang="nb-NO" dirty="0" err="1"/>
              <a:t>lulesamiske</a:t>
            </a:r>
            <a:r>
              <a:rPr lang="nb-NO" dirty="0"/>
              <a:t> </a:t>
            </a:r>
            <a:r>
              <a:rPr lang="nb-NO" dirty="0" err="1"/>
              <a:t>demonstrativer</a:t>
            </a:r>
            <a:r>
              <a:rPr lang="nb-NO" dirty="0"/>
              <a:t> og grunntall?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1AF2A-DA52-2140-B06C-BD33F8D5E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b-NO" dirty="0" err="1"/>
              <a:t>Lulesamisk</a:t>
            </a:r>
            <a:r>
              <a:rPr lang="nb-NO" dirty="0"/>
              <a:t> er som alle andre samiske språk og har et kompleks bøyningssystem</a:t>
            </a:r>
          </a:p>
          <a:p>
            <a:r>
              <a:rPr lang="nb-NO" dirty="0"/>
              <a:t>Dette systemet er ganske regelmessig</a:t>
            </a:r>
          </a:p>
          <a:p>
            <a:r>
              <a:rPr lang="nb-NO" dirty="0"/>
              <a:t>De få "uregelmessighetene" som finnes kan noen ganger være utfordrende å beskrive</a:t>
            </a:r>
          </a:p>
          <a:p>
            <a:r>
              <a:rPr lang="nb-NO" dirty="0"/>
              <a:t>Og de kan være et hinder til språkopplæring og (2. språk) språktilegnelse </a:t>
            </a:r>
          </a:p>
          <a:p>
            <a:r>
              <a:rPr lang="nb-NO" dirty="0"/>
              <a:t>Et område som kan være problematisk er bøyningen av </a:t>
            </a:r>
            <a:r>
              <a:rPr lang="nb-NO" dirty="0" err="1"/>
              <a:t>demonstrativer</a:t>
            </a:r>
            <a:r>
              <a:rPr lang="nb-NO" dirty="0"/>
              <a:t> og grunntall</a:t>
            </a:r>
          </a:p>
          <a:p>
            <a:r>
              <a:rPr lang="nb-NO" dirty="0"/>
              <a:t>Der finner man former som ellers er uforventet</a:t>
            </a:r>
          </a:p>
          <a:p>
            <a:r>
              <a:rPr lang="nb-NO" dirty="0"/>
              <a:t>Her kan det være nyttig å sammenligne forskjellige samiske språk</a:t>
            </a:r>
          </a:p>
        </p:txBody>
      </p:sp>
    </p:spTree>
    <p:extLst>
      <p:ext uri="{BB962C8B-B14F-4D97-AF65-F5344CB8AC3E}">
        <p14:creationId xmlns:p14="http://schemas.microsoft.com/office/powerpoint/2010/main" val="2330998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7957279"/>
              </p:ext>
            </p:extLst>
          </p:nvPr>
        </p:nvGraphicFramePr>
        <p:xfrm>
          <a:off x="2162034" y="2344239"/>
          <a:ext cx="7132093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1975513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65138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"Pluralis"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Nominativ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mánná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98163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"Genitiv"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mánáj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"Akkusativ"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mánáv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mánájt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58867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Allativ (</a:t>
                      </a:r>
                      <a:r>
                        <a:rPr lang="nb-NO" sz="2400" strike="sngStrike" dirty="0"/>
                        <a:t>illativ</a:t>
                      </a:r>
                      <a:r>
                        <a:rPr lang="nb-NO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mánnáj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mánájda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Lokativ (</a:t>
                      </a:r>
                      <a:r>
                        <a:rPr lang="nb-NO" sz="2400" strike="sngStrike" dirty="0"/>
                        <a:t>inessiv</a:t>
                      </a:r>
                      <a:r>
                        <a:rPr lang="nb-NO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mánán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mánájn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Ablativ (</a:t>
                      </a:r>
                      <a:r>
                        <a:rPr lang="nb-NO" sz="2400" strike="sngStrike" dirty="0"/>
                        <a:t>elativ</a:t>
                      </a:r>
                      <a:r>
                        <a:rPr lang="nb-NO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mánás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mánájs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"Komitativ"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mánájn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mánáj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18024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Typisk substantiv – "barn"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1E3939-BB11-3D4C-9B9A-80C94BBF3336}"/>
              </a:ext>
            </a:extLst>
          </p:cNvPr>
          <p:cNvSpPr/>
          <p:nvPr/>
        </p:nvSpPr>
        <p:spPr>
          <a:xfrm>
            <a:off x="5702968" y="2344238"/>
            <a:ext cx="1925053" cy="3657599"/>
          </a:xfrm>
          <a:prstGeom prst="rect">
            <a:avLst/>
          </a:prstGeom>
          <a:solidFill>
            <a:srgbClr val="FFFF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9E15DB-B317-8947-B1BA-C21192924889}"/>
              </a:ext>
            </a:extLst>
          </p:cNvPr>
          <p:cNvSpPr/>
          <p:nvPr/>
        </p:nvSpPr>
        <p:spPr>
          <a:xfrm>
            <a:off x="7628022" y="2344238"/>
            <a:ext cx="1666106" cy="3657599"/>
          </a:xfrm>
          <a:prstGeom prst="rect">
            <a:avLst/>
          </a:prstGeom>
          <a:solidFill>
            <a:srgbClr val="FFFF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572276-8FA4-804E-A3D6-E131FE5ADC91}"/>
              </a:ext>
            </a:extLst>
          </p:cNvPr>
          <p:cNvSpPr/>
          <p:nvPr/>
        </p:nvSpPr>
        <p:spPr>
          <a:xfrm>
            <a:off x="2187145" y="2815389"/>
            <a:ext cx="3540935" cy="3186448"/>
          </a:xfrm>
          <a:prstGeom prst="rect">
            <a:avLst/>
          </a:prstGeom>
          <a:solidFill>
            <a:srgbClr val="FFFF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C74BA6-9CE0-7648-8AA7-440250086D2A}"/>
              </a:ext>
            </a:extLst>
          </p:cNvPr>
          <p:cNvSpPr/>
          <p:nvPr/>
        </p:nvSpPr>
        <p:spPr>
          <a:xfrm>
            <a:off x="2149477" y="4173037"/>
            <a:ext cx="3540935" cy="1409616"/>
          </a:xfrm>
          <a:prstGeom prst="rect">
            <a:avLst/>
          </a:prstGeom>
          <a:solidFill>
            <a:srgbClr val="FFFF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8588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3440656"/>
              </p:ext>
            </p:extLst>
          </p:nvPr>
        </p:nvGraphicFramePr>
        <p:xfrm>
          <a:off x="2162034" y="2344239"/>
          <a:ext cx="7132093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1975513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65138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"Pluralis"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Nominativ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dát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98163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"Genitiv"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---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"Akkusativ"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dáv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dájt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58867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Allativ (</a:t>
                      </a:r>
                      <a:r>
                        <a:rPr lang="nb-NO" sz="2400" strike="sngStrike" dirty="0"/>
                        <a:t>illativ</a:t>
                      </a:r>
                      <a:r>
                        <a:rPr lang="nb-NO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dási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dájda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Lokativ (</a:t>
                      </a:r>
                      <a:r>
                        <a:rPr lang="nb-NO" sz="2400" strike="sngStrike" dirty="0"/>
                        <a:t>inessiv</a:t>
                      </a:r>
                      <a:r>
                        <a:rPr lang="nb-NO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dánna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dájna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Ablativ (</a:t>
                      </a:r>
                      <a:r>
                        <a:rPr lang="nb-NO" sz="2400" strike="sngStrike" dirty="0"/>
                        <a:t>elativ</a:t>
                      </a:r>
                      <a:r>
                        <a:rPr lang="nb-NO" sz="240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dássta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dájs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"Komitativ"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dájna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18024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Typiske </a:t>
            </a:r>
            <a:r>
              <a:rPr lang="nb-NO" dirty="0" err="1"/>
              <a:t>demonstrativer</a:t>
            </a:r>
            <a:r>
              <a:rPr lang="nb-NO" dirty="0"/>
              <a:t> i predikativ stilling – "det her"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9D90EC-A7E9-2047-8FFA-27ABA3D942AE}"/>
              </a:ext>
            </a:extLst>
          </p:cNvPr>
          <p:cNvSpPr/>
          <p:nvPr/>
        </p:nvSpPr>
        <p:spPr>
          <a:xfrm>
            <a:off x="5682158" y="2828201"/>
            <a:ext cx="1950720" cy="410836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ADD229-DDD5-5749-839B-C50EED139C07}"/>
              </a:ext>
            </a:extLst>
          </p:cNvPr>
          <p:cNvSpPr/>
          <p:nvPr/>
        </p:nvSpPr>
        <p:spPr>
          <a:xfrm>
            <a:off x="5684520" y="4173039"/>
            <a:ext cx="1935480" cy="467992"/>
          </a:xfrm>
          <a:prstGeom prst="rect">
            <a:avLst/>
          </a:prstGeom>
          <a:solidFill>
            <a:srgbClr val="00B05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6BF11A5-0D6E-724E-ACF3-A1EC6E50D72E}"/>
              </a:ext>
            </a:extLst>
          </p:cNvPr>
          <p:cNvGrpSpPr/>
          <p:nvPr/>
        </p:nvGrpSpPr>
        <p:grpSpPr>
          <a:xfrm>
            <a:off x="5682158" y="4648651"/>
            <a:ext cx="3611969" cy="1353187"/>
            <a:chOff x="5682158" y="4648651"/>
            <a:chExt cx="3611969" cy="135318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87862E6-187F-F748-BA07-052489A6AB83}"/>
                </a:ext>
              </a:extLst>
            </p:cNvPr>
            <p:cNvSpPr/>
            <p:nvPr/>
          </p:nvSpPr>
          <p:spPr>
            <a:xfrm>
              <a:off x="5682158" y="4648651"/>
              <a:ext cx="1935480" cy="1353187"/>
            </a:xfrm>
            <a:prstGeom prst="rect">
              <a:avLst/>
            </a:prstGeom>
            <a:solidFill>
              <a:srgbClr val="0432FF">
                <a:alpha val="29804"/>
              </a:srgb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ABA6B70-4F33-9A42-A351-FFB1DDFDDA4A}"/>
                </a:ext>
              </a:extLst>
            </p:cNvPr>
            <p:cNvSpPr/>
            <p:nvPr/>
          </p:nvSpPr>
          <p:spPr>
            <a:xfrm>
              <a:off x="7632878" y="4648651"/>
              <a:ext cx="1661249" cy="410836"/>
            </a:xfrm>
            <a:prstGeom prst="rect">
              <a:avLst/>
            </a:prstGeom>
            <a:solidFill>
              <a:srgbClr val="0432FF">
                <a:alpha val="30196"/>
              </a:srgb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2888550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867272"/>
              </p:ext>
            </p:extLst>
          </p:nvPr>
        </p:nvGraphicFramePr>
        <p:xfrm>
          <a:off x="1325880" y="2197100"/>
          <a:ext cx="954024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137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247912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782943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"Pluralis"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"Pluralis"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"Pluralis"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Nominativ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98163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"Genitiv"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mánáj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"Akkusativ"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dájt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dájt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mánájt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58867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Allativ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dájda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dájda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mánájda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Lokativ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dájna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dájna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mánájn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Ablativ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dájs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dájs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mánájs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"Komitativ"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dáj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mánáj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18024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880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sz="2600" dirty="0"/>
              <a:t>Attributive </a:t>
            </a:r>
            <a:r>
              <a:rPr lang="nb-NO" sz="2600" dirty="0" err="1"/>
              <a:t>demonstrativer</a:t>
            </a:r>
            <a:r>
              <a:rPr lang="nb-NO" sz="2600" dirty="0"/>
              <a:t> i "pluralis" har den samme formen som i predikativ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3FB9D4-25CA-9E4D-B712-DA96D14F3DA5}"/>
              </a:ext>
            </a:extLst>
          </p:cNvPr>
          <p:cNvSpPr/>
          <p:nvPr/>
        </p:nvSpPr>
        <p:spPr>
          <a:xfrm>
            <a:off x="4767757" y="3596071"/>
            <a:ext cx="2441117" cy="444490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E01787-4CE2-4347-B31D-3E48FAC7BFD4}"/>
              </a:ext>
            </a:extLst>
          </p:cNvPr>
          <p:cNvSpPr/>
          <p:nvPr/>
        </p:nvSpPr>
        <p:spPr>
          <a:xfrm>
            <a:off x="4767757" y="3125452"/>
            <a:ext cx="4239083" cy="428089"/>
          </a:xfrm>
          <a:prstGeom prst="rect">
            <a:avLst/>
          </a:prstGeom>
          <a:solidFill>
            <a:srgbClr val="FFFF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8182AE-794A-AA40-A8E8-C2D55932CF4E}"/>
              </a:ext>
            </a:extLst>
          </p:cNvPr>
          <p:cNvSpPr/>
          <p:nvPr/>
        </p:nvSpPr>
        <p:spPr>
          <a:xfrm>
            <a:off x="4767757" y="4021997"/>
            <a:ext cx="4239084" cy="2289903"/>
          </a:xfrm>
          <a:prstGeom prst="rect">
            <a:avLst/>
          </a:prstGeom>
          <a:solidFill>
            <a:srgbClr val="FFFF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7C34687-B176-5F4B-ADA6-25B1611A7B7A}"/>
              </a:ext>
            </a:extLst>
          </p:cNvPr>
          <p:cNvSpPr/>
          <p:nvPr/>
        </p:nvSpPr>
        <p:spPr>
          <a:xfrm>
            <a:off x="9006840" y="3143910"/>
            <a:ext cx="1859280" cy="452161"/>
          </a:xfrm>
          <a:prstGeom prst="rect">
            <a:avLst/>
          </a:prstGeom>
          <a:solidFill>
            <a:srgbClr val="FFFF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56C452-33BB-4D4C-BF80-E04163E04112}"/>
              </a:ext>
            </a:extLst>
          </p:cNvPr>
          <p:cNvSpPr/>
          <p:nvPr/>
        </p:nvSpPr>
        <p:spPr>
          <a:xfrm>
            <a:off x="9006840" y="4001294"/>
            <a:ext cx="1859280" cy="2289903"/>
          </a:xfrm>
          <a:prstGeom prst="rect">
            <a:avLst/>
          </a:prstGeom>
          <a:solidFill>
            <a:srgbClr val="FFFF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7C01EB-889D-C94A-8732-112780B12634}"/>
              </a:ext>
            </a:extLst>
          </p:cNvPr>
          <p:cNvSpPr/>
          <p:nvPr/>
        </p:nvSpPr>
        <p:spPr>
          <a:xfrm>
            <a:off x="7208874" y="3572104"/>
            <a:ext cx="3657246" cy="449894"/>
          </a:xfrm>
          <a:prstGeom prst="rect">
            <a:avLst/>
          </a:prstGeom>
          <a:solidFill>
            <a:srgbClr val="FFFF00">
              <a:alpha val="19608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76661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762792"/>
              </p:ext>
            </p:extLst>
          </p:nvPr>
        </p:nvGraphicFramePr>
        <p:xfrm>
          <a:off x="1325880" y="2197100"/>
          <a:ext cx="954024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137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247912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782943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</a:t>
                      </a:r>
                      <a:endParaRPr lang="nb-NO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Nominativ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dát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dát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mánná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98163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"Genitiv"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/>
                        <a:t>---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dán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"Akkusativ"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dáv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dáv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mánáv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58867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Allativ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dási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dán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mánnáj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Lokativ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dánna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dán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mánán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Ablativ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dássta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dát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mánás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"Komitativ"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dájna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 err="1"/>
                        <a:t>dájna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mánájn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918024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35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sz="2400" dirty="0"/>
              <a:t>Noen attributive </a:t>
            </a:r>
            <a:r>
              <a:rPr lang="nb-NO" sz="2400" dirty="0" err="1"/>
              <a:t>demonstrativer</a:t>
            </a:r>
            <a:r>
              <a:rPr lang="nb-NO" sz="2400" dirty="0"/>
              <a:t> i singularis har </a:t>
            </a:r>
            <a:r>
              <a:rPr lang="nb-NO" sz="2400" dirty="0">
                <a:solidFill>
                  <a:srgbClr val="FF0000"/>
                </a:solidFill>
              </a:rPr>
              <a:t>IKKE</a:t>
            </a:r>
            <a:r>
              <a:rPr lang="nb-NO" sz="2400" dirty="0"/>
              <a:t> den samme formen som i predikativ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DB7EC7-B79A-784E-BC1A-6CE139EAA94F}"/>
              </a:ext>
            </a:extLst>
          </p:cNvPr>
          <p:cNvSpPr/>
          <p:nvPr/>
        </p:nvSpPr>
        <p:spPr>
          <a:xfrm>
            <a:off x="4754823" y="4472874"/>
            <a:ext cx="4241331" cy="1343310"/>
          </a:xfrm>
          <a:prstGeom prst="rect">
            <a:avLst/>
          </a:prstGeom>
          <a:solidFill>
            <a:srgbClr val="0432FF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F69341-8548-644C-B91C-440C957BE27B}"/>
              </a:ext>
            </a:extLst>
          </p:cNvPr>
          <p:cNvSpPr/>
          <p:nvPr/>
        </p:nvSpPr>
        <p:spPr>
          <a:xfrm>
            <a:off x="4754823" y="4501223"/>
            <a:ext cx="6111296" cy="1343310"/>
          </a:xfrm>
          <a:prstGeom prst="rect">
            <a:avLst/>
          </a:prstGeom>
          <a:solidFill>
            <a:srgbClr val="0432FF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0936DA-4FC1-914E-BD29-ECD8A445E9FA}"/>
              </a:ext>
            </a:extLst>
          </p:cNvPr>
          <p:cNvSpPr/>
          <p:nvPr/>
        </p:nvSpPr>
        <p:spPr>
          <a:xfrm>
            <a:off x="7230139" y="3582845"/>
            <a:ext cx="3635979" cy="411966"/>
          </a:xfrm>
          <a:prstGeom prst="rect">
            <a:avLst/>
          </a:prstGeom>
          <a:solidFill>
            <a:srgbClr val="0432FF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09841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3E3360-DEEC-FD4B-B29A-541A9B31FC4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9880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sz="2400" dirty="0"/>
              <a:t>Noen attributive </a:t>
            </a:r>
            <a:r>
              <a:rPr lang="nb-NO" sz="2400" dirty="0" err="1"/>
              <a:t>demonstrativer</a:t>
            </a:r>
            <a:r>
              <a:rPr lang="nb-NO" sz="2400" dirty="0"/>
              <a:t> i singularis har </a:t>
            </a:r>
            <a:r>
              <a:rPr lang="nb-NO" sz="2400" dirty="0">
                <a:solidFill>
                  <a:srgbClr val="FF0000"/>
                </a:solidFill>
              </a:rPr>
              <a:t>IKKE</a:t>
            </a:r>
            <a:r>
              <a:rPr lang="nb-NO" sz="2400" dirty="0"/>
              <a:t> den samme formen som i predikativ</a:t>
            </a:r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endParaRPr lang="nb-NO" sz="2400" dirty="0"/>
          </a:p>
          <a:p>
            <a:pPr marL="0" indent="0">
              <a:buNone/>
            </a:pPr>
            <a:r>
              <a:rPr lang="nb-NO" sz="2400" dirty="0"/>
              <a:t>Spørsmålet: </a:t>
            </a:r>
            <a:r>
              <a:rPr lang="nb-NO" sz="2400" dirty="0">
                <a:solidFill>
                  <a:srgbClr val="FF0000"/>
                </a:solidFill>
              </a:rPr>
              <a:t>hvilke kasuser har de?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D5CD8-D2A4-B94C-84B5-29BBAC9C7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Standardbeskrivelse - </a:t>
            </a:r>
            <a:r>
              <a:rPr lang="nb-NO" dirty="0" err="1"/>
              <a:t>lulesamisk</a:t>
            </a:r>
            <a:endParaRPr lang="nb-NO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FEFF754-7A18-5543-8356-3B2395A9A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3790269"/>
              </p:ext>
            </p:extLst>
          </p:nvPr>
        </p:nvGraphicFramePr>
        <p:xfrm>
          <a:off x="1325880" y="2519828"/>
          <a:ext cx="954024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34137">
                  <a:extLst>
                    <a:ext uri="{9D8B030D-6E8A-4147-A177-3AD203B41FA5}">
                      <a16:colId xmlns:a16="http://schemas.microsoft.com/office/drawing/2014/main" val="2479944065"/>
                    </a:ext>
                  </a:extLst>
                </a:gridCol>
                <a:gridCol w="2479120">
                  <a:extLst>
                    <a:ext uri="{9D8B030D-6E8A-4147-A177-3AD203B41FA5}">
                      <a16:colId xmlns:a16="http://schemas.microsoft.com/office/drawing/2014/main" val="1003073641"/>
                    </a:ext>
                  </a:extLst>
                </a:gridCol>
                <a:gridCol w="1782943">
                  <a:extLst>
                    <a:ext uri="{9D8B030D-6E8A-4147-A177-3AD203B41FA5}">
                      <a16:colId xmlns:a16="http://schemas.microsoft.com/office/drawing/2014/main" val="2772944283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1997993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Predikativ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Attributiv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Substantiv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876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dirty="0"/>
                        <a:t>Kasus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dirty="0"/>
                        <a:t>Singularis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0" lang="nb-NO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Singularis</a:t>
                      </a:r>
                      <a:endParaRPr lang="nb-NO" sz="2400" b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239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"Genitiv"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/>
                        <a:t>---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/>
                        <a:t>dán</a:t>
                      </a:r>
                      <a:endParaRPr lang="nb-NO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39994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Allativ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illativ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dási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mánnáj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672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Lokativ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inessiv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dánna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dán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mánán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8870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sz="2400" b="1" dirty="0"/>
                        <a:t>Ablativ </a:t>
                      </a:r>
                      <a:r>
                        <a:rPr lang="nb-NO" sz="2400" b="0" dirty="0"/>
                        <a:t>(</a:t>
                      </a:r>
                      <a:r>
                        <a:rPr lang="nb-NO" sz="2400" b="0" strike="sngStrike" dirty="0"/>
                        <a:t>elativ</a:t>
                      </a:r>
                      <a:r>
                        <a:rPr lang="nb-NO" sz="2400" b="0" dirty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dássta</a:t>
                      </a:r>
                      <a:endParaRPr lang="nb-NO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0" dirty="0" err="1">
                          <a:solidFill>
                            <a:srgbClr val="FF0000"/>
                          </a:solidFill>
                        </a:rPr>
                        <a:t>dát</a:t>
                      </a:r>
                      <a:endParaRPr lang="nb-NO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b-NO" sz="2400" b="1" dirty="0" err="1"/>
                        <a:t>mánás</a:t>
                      </a:r>
                      <a:endParaRPr lang="nb-NO" sz="2400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340235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D3FB9D4-25CA-9E4D-B712-DA96D14F3DA5}"/>
              </a:ext>
            </a:extLst>
          </p:cNvPr>
          <p:cNvSpPr/>
          <p:nvPr/>
        </p:nvSpPr>
        <p:spPr>
          <a:xfrm>
            <a:off x="4754823" y="3465744"/>
            <a:ext cx="6111297" cy="410836"/>
          </a:xfrm>
          <a:prstGeom prst="rect">
            <a:avLst/>
          </a:prstGeom>
          <a:solidFill>
            <a:srgbClr val="FF0000">
              <a:alpha val="30196"/>
            </a:srgb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2758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mal_samisk" id="{4CD69E3A-F9DC-9249-BB21-4C72A5C89F33}" vid="{1A8F6AB8-FEB5-9D4D-8485-59D13C9C37B9}"/>
    </a:ext>
  </a:extLst>
</a:theme>
</file>

<file path=ppt/theme/theme2.xml><?xml version="1.0" encoding="utf-8"?>
<a:theme xmlns:a="http://schemas.openxmlformats.org/drawingml/2006/main" name="1_Egendefinert utforming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mal_samisk" id="{4CD69E3A-F9DC-9249-BB21-4C72A5C89F33}" vid="{8E0AC9E6-80FB-5D4A-8B76-2028F623531B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1364</TotalTime>
  <Words>2691</Words>
  <Application>Microsoft Macintosh PowerPoint</Application>
  <PresentationFormat>Widescreen</PresentationFormat>
  <Paragraphs>729</Paragraphs>
  <Slides>27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Office-tema</vt:lpstr>
      <vt:lpstr>1_Egendefinert utforming</vt:lpstr>
      <vt:lpstr>Bruce Morén-Duolljá</vt:lpstr>
      <vt:lpstr>Orientering</vt:lpstr>
      <vt:lpstr>"Some caveats"</vt:lpstr>
      <vt:lpstr>Hvordan beskriver man bøyningen av lulesamiske demonstrativer og grunntall?</vt:lpstr>
      <vt:lpstr>Standardbeskrivelse - lulesamisk</vt:lpstr>
      <vt:lpstr>Standardbeskrivelse - lulesamisk</vt:lpstr>
      <vt:lpstr>Standardbeskrivelse - lulesamisk</vt:lpstr>
      <vt:lpstr>Standardbeskrivelse - lulesamisk</vt:lpstr>
      <vt:lpstr>Standardbeskrivelse - lulesamisk</vt:lpstr>
      <vt:lpstr>Standardanalyse - lulesamisk</vt:lpstr>
      <vt:lpstr>Standardanalyse - lulesamisk</vt:lpstr>
      <vt:lpstr>Standardanalyse - lulesamisk</vt:lpstr>
      <vt:lpstr>Standardbeskrivelse og -analyse - lulesamisk</vt:lpstr>
      <vt:lpstr>Standardbeskrivelse og -analyse - lulesamisk</vt:lpstr>
      <vt:lpstr>Standardbeskrivelse og -analyse - nordsamisk</vt:lpstr>
      <vt:lpstr>Standardbeskrivelse og -analyse - sørsamisk</vt:lpstr>
      <vt:lpstr>Standardbeskrivelse og -analyse - sørsamisk</vt:lpstr>
      <vt:lpstr>Sammenligning av sørsamisk og lulesamisk</vt:lpstr>
      <vt:lpstr>Standardbeskrivelse og -analyse - sørsamisk</vt:lpstr>
      <vt:lpstr>Sammenligning av sørsamisk og lulesamisk</vt:lpstr>
      <vt:lpstr>Konklusjoner</vt:lpstr>
      <vt:lpstr>Konklusjoner</vt:lpstr>
      <vt:lpstr>Konklusjoner</vt:lpstr>
      <vt:lpstr>Konklusjoner</vt:lpstr>
      <vt:lpstr>Konklusjoner</vt:lpstr>
      <vt:lpstr>Konklusjoner</vt:lpstr>
      <vt:lpstr>Bruce Morén-Duolljá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Overskrift</dc:title>
  <dc:creator>Bruce</dc:creator>
  <cp:lastModifiedBy>Bruce</cp:lastModifiedBy>
  <cp:revision>132</cp:revision>
  <cp:lastPrinted>2019-09-30T16:01:44Z</cp:lastPrinted>
  <dcterms:created xsi:type="dcterms:W3CDTF">2019-09-25T06:47:59Z</dcterms:created>
  <dcterms:modified xsi:type="dcterms:W3CDTF">2019-10-03T06:30:06Z</dcterms:modified>
</cp:coreProperties>
</file>

<file path=docProps/thumbnail.jpeg>
</file>